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66" r:id="rId5"/>
    <p:sldId id="275" r:id="rId6"/>
    <p:sldId id="276" r:id="rId7"/>
    <p:sldId id="277" r:id="rId8"/>
    <p:sldId id="278" r:id="rId9"/>
    <p:sldId id="267" r:id="rId10"/>
    <p:sldId id="260" r:id="rId11"/>
    <p:sldId id="261" r:id="rId12"/>
    <p:sldId id="262" r:id="rId13"/>
    <p:sldId id="270" r:id="rId14"/>
    <p:sldId id="268" r:id="rId15"/>
    <p:sldId id="264" r:id="rId16"/>
    <p:sldId id="272" r:id="rId17"/>
    <p:sldId id="274" r:id="rId18"/>
    <p:sldId id="273" r:id="rId19"/>
    <p:sldId id="259" r:id="rId20"/>
    <p:sldId id="263" r:id="rId21"/>
    <p:sldId id="265" r:id="rId22"/>
    <p:sldId id="284" r:id="rId23"/>
    <p:sldId id="283" r:id="rId24"/>
    <p:sldId id="285" r:id="rId25"/>
    <p:sldId id="282" r:id="rId26"/>
    <p:sldId id="279" r:id="rId27"/>
    <p:sldId id="280" r:id="rId28"/>
    <p:sldId id="281" r:id="rId29"/>
    <p:sldId id="26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4702" autoAdjust="0"/>
  </p:normalViewPr>
  <p:slideViewPr>
    <p:cSldViewPr>
      <p:cViewPr>
        <p:scale>
          <a:sx n="60" d="100"/>
          <a:sy n="60" d="100"/>
        </p:scale>
        <p:origin x="-582" y="-72"/>
      </p:cViewPr>
      <p:guideLst>
        <p:guide orient="horz" pos="2160"/>
        <p:guide pos="2880"/>
      </p:guideLst>
    </p:cSldViewPr>
  </p:slideViewPr>
  <p:outlineViewPr>
    <p:cViewPr>
      <p:scale>
        <a:sx n="33" d="100"/>
        <a:sy n="33" d="100"/>
      </p:scale>
      <p:origin x="0" y="113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3DCD71-6D1E-4545-86D9-5EF46BF89AEC}" type="datetimeFigureOut">
              <a:rPr lang="en-US" smtClean="0"/>
              <a:t>10/17/2011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57C0B6-D6D1-48A4-9308-94751EABDCC3}" type="slidenum">
              <a:rPr lang="en-US" smtClean="0"/>
              <a:t>‹#›</a:t>
            </a:fld>
            <a:endParaRPr lang="en-US"/>
          </a:p>
        </p:txBody>
      </p:sp>
    </p:spTree>
    <p:extLst>
      <p:ext uri="{BB962C8B-B14F-4D97-AF65-F5344CB8AC3E}">
        <p14:creationId xmlns:p14="http://schemas.microsoft.com/office/powerpoint/2010/main" val="1506199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smtClean="0">
                <a:solidFill>
                  <a:schemeClr val="tx1"/>
                </a:solidFill>
                <a:effectLst/>
                <a:latin typeface="+mn-lt"/>
                <a:ea typeface="+mn-ea"/>
                <a:cs typeface="+mn-cs"/>
              </a:rPr>
              <a:t>Recreational Sector Separation - Divide the recreational allocation into separate for-hire and private recreational allocations. Each sector would have its own annual catch limit and possibly an annual catch target.</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Vessel Monitoring System - Require for-hire vessels to allow NOAA Fisheries to monitor a vessel for better enforcement.</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Telephone or Web-Based Reporting System for both for-hire and private recreational vessels. Catch can be reported either by telephone or over the Internet to provide more timely and accurate reporting of recreational catch.</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Electronic Logbooks - to improve accuracy of data collected, and for use as an in-season monitoring program.</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Grouper Endorsements (i.e. stamp) for the for-hire sector to identify the number of grouper fishermen for data collection purposes. </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57C0B6-D6D1-48A4-9308-94751EABDCC3}" type="slidenum">
              <a:rPr lang="en-US" smtClean="0"/>
              <a:t>26</a:t>
            </a:fld>
            <a:endParaRPr lang="en-US"/>
          </a:p>
        </p:txBody>
      </p:sp>
    </p:spTree>
    <p:extLst>
      <p:ext uri="{BB962C8B-B14F-4D97-AF65-F5344CB8AC3E}">
        <p14:creationId xmlns:p14="http://schemas.microsoft.com/office/powerpoint/2010/main" val="746615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45CE109A-76C5-4414-95FD-70AEA08043D9}" type="datetimeFigureOut">
              <a:rPr lang="en-US" smtClean="0"/>
              <a:t>10/17/2011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2B807E1-CBA0-43C2-ABD9-4FDB3B4D64D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CE109A-76C5-4414-95FD-70AEA08043D9}" type="datetimeFigureOut">
              <a:rPr lang="en-US" smtClean="0"/>
              <a:t>10/17/2011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2B807E1-CBA0-43C2-ABD9-4FDB3B4D64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CE109A-76C5-4414-95FD-70AEA08043D9}" type="datetimeFigureOut">
              <a:rPr lang="en-US" smtClean="0"/>
              <a:t>10/17/2011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2B807E1-CBA0-43C2-ABD9-4FDB3B4D64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CE109A-76C5-4414-95FD-70AEA08043D9}" type="datetimeFigureOut">
              <a:rPr lang="en-US" smtClean="0"/>
              <a:t>10/17/2011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2B807E1-CBA0-43C2-ABD9-4FDB3B4D64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5CE109A-76C5-4414-95FD-70AEA08043D9}" type="datetimeFigureOut">
              <a:rPr lang="en-US" smtClean="0"/>
              <a:t>10/17/2011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2B807E1-CBA0-43C2-ABD9-4FDB3B4D64D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5CE109A-76C5-4414-95FD-70AEA08043D9}" type="datetimeFigureOut">
              <a:rPr lang="en-US" smtClean="0"/>
              <a:t>10/17/2011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2B807E1-CBA0-43C2-ABD9-4FDB3B4D64D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5CE109A-76C5-4414-95FD-70AEA08043D9}" type="datetimeFigureOut">
              <a:rPr lang="en-US" smtClean="0"/>
              <a:t>10/17/2011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2B807E1-CBA0-43C2-ABD9-4FDB3B4D64D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5CE109A-76C5-4414-95FD-70AEA08043D9}" type="datetimeFigureOut">
              <a:rPr lang="en-US" smtClean="0"/>
              <a:t>10/17/2011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2B807E1-CBA0-43C2-ABD9-4FDB3B4D64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5CE109A-76C5-4414-95FD-70AEA08043D9}" type="datetimeFigureOut">
              <a:rPr lang="en-US" smtClean="0"/>
              <a:t>10/17/2011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2B807E1-CBA0-43C2-ABD9-4FDB3B4D64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5CE109A-76C5-4414-95FD-70AEA08043D9}" type="datetimeFigureOut">
              <a:rPr lang="en-US" smtClean="0"/>
              <a:t>10/17/2011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2B807E1-CBA0-43C2-ABD9-4FDB3B4D64D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5CE109A-76C5-4414-95FD-70AEA08043D9}" type="datetimeFigureOut">
              <a:rPr lang="en-US" smtClean="0"/>
              <a:t>10/17/2011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2B807E1-CBA0-43C2-ABD9-4FDB3B4D64D5}"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5CE109A-76C5-4414-95FD-70AEA08043D9}" type="datetimeFigureOut">
              <a:rPr lang="en-US" smtClean="0"/>
              <a:t>10/17/2011</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2B807E1-CBA0-43C2-ABD9-4FDB3B4D64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youtube.com/watch?v=sNvpDuOPjC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youtube.com/watch?v=8qxnQRf6xi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hyperlink" Target="http://vimeo.com/7374205" TargetMode="Externa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px4a1OJ4pPQ" TargetMode="External"/><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youtube.com/watch?v=QXEXW-wQslE&amp;feature=relate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772400" cy="1470025"/>
          </a:xfrm>
        </p:spPr>
        <p:txBody>
          <a:bodyPr>
            <a:normAutofit fontScale="90000"/>
          </a:bodyPr>
          <a:lstStyle/>
          <a:p>
            <a:r>
              <a:rPr lang="en-US" dirty="0" smtClean="0"/>
              <a:t>Gulf Of Mexico; Commercial Fishing for Red and Gag Grouper  </a:t>
            </a:r>
            <a:endParaRPr lang="en-US" dirty="0"/>
          </a:p>
        </p:txBody>
      </p:sp>
      <p:pic>
        <p:nvPicPr>
          <p:cNvPr id="1026" name="Picture 2" descr="http://ifishflorida.com/images/gag-grouper-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5273" y="2286000"/>
            <a:ext cx="5715000" cy="25622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graytonbeach.com/red-group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91000"/>
            <a:ext cx="411480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970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a:t>
            </a:r>
            <a:r>
              <a:rPr lang="en-US" dirty="0" smtClean="0"/>
              <a:t>Biomass of Red </a:t>
            </a:r>
            <a:r>
              <a:rPr lang="en-US" dirty="0"/>
              <a:t>G</a:t>
            </a:r>
            <a:r>
              <a:rPr lang="en-US" dirty="0" smtClean="0"/>
              <a:t>rouper</a:t>
            </a:r>
            <a:endParaRPr lang="en-US" dirty="0"/>
          </a:p>
        </p:txBody>
      </p:sp>
      <p:pic>
        <p:nvPicPr>
          <p:cNvPr id="4" name="Picture 3" descr="http://www.nmfs.noaa.gov/fishwatch/images/red_grouper_chart_gulf_bio.gif"/>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09600"/>
            <a:ext cx="6324600" cy="4512527"/>
          </a:xfrm>
          <a:prstGeom prst="rect">
            <a:avLst/>
          </a:prstGeom>
          <a:noFill/>
          <a:ln>
            <a:noFill/>
          </a:ln>
        </p:spPr>
      </p:pic>
    </p:spTree>
    <p:extLst>
      <p:ext uri="{BB962C8B-B14F-4D97-AF65-F5344CB8AC3E}">
        <p14:creationId xmlns:p14="http://schemas.microsoft.com/office/powerpoint/2010/main" val="1832221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Biomass is Counted</a:t>
            </a:r>
            <a:endParaRPr lang="en-US" dirty="0"/>
          </a:p>
        </p:txBody>
      </p:sp>
      <p:sp>
        <p:nvSpPr>
          <p:cNvPr id="3" name="Content Placeholder 2"/>
          <p:cNvSpPr>
            <a:spLocks noGrp="1"/>
          </p:cNvSpPr>
          <p:nvPr>
            <p:ph idx="1"/>
          </p:nvPr>
        </p:nvSpPr>
        <p:spPr/>
        <p:txBody>
          <a:bodyPr/>
          <a:lstStyle/>
          <a:p>
            <a:r>
              <a:rPr lang="en-US" dirty="0"/>
              <a:t>Biomass refers to the amount of red grouper in the ocean. Scientists cannot collect and weigh every single fish to determine biomass, so they use models to estimate it instead. These biomass estimates can help determine if a stock is being fished too heavily or if it may be able to tolerate more fishing pressure.</a:t>
            </a:r>
          </a:p>
        </p:txBody>
      </p:sp>
    </p:spTree>
    <p:extLst>
      <p:ext uri="{BB962C8B-B14F-4D97-AF65-F5344CB8AC3E}">
        <p14:creationId xmlns:p14="http://schemas.microsoft.com/office/powerpoint/2010/main" val="2587979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Fishing </a:t>
            </a:r>
            <a:endParaRPr lang="en-US" dirty="0"/>
          </a:p>
        </p:txBody>
      </p:sp>
      <p:sp>
        <p:nvSpPr>
          <p:cNvPr id="3" name="Content Placeholder 2"/>
          <p:cNvSpPr>
            <a:spLocks noGrp="1"/>
          </p:cNvSpPr>
          <p:nvPr>
            <p:ph idx="1"/>
          </p:nvPr>
        </p:nvSpPr>
        <p:spPr/>
        <p:txBody>
          <a:bodyPr>
            <a:normAutofit/>
          </a:bodyPr>
          <a:lstStyle/>
          <a:p>
            <a:r>
              <a:rPr lang="en-US" dirty="0" smtClean="0"/>
              <a:t>Bandit Fishing</a:t>
            </a:r>
          </a:p>
          <a:p>
            <a:pPr lvl="1"/>
            <a:r>
              <a:rPr lang="en-US" dirty="0" smtClean="0"/>
              <a:t>Poles </a:t>
            </a:r>
            <a:r>
              <a:rPr lang="en-US" dirty="0"/>
              <a:t>extending from the rails, with electric motors to reel in the line. </a:t>
            </a:r>
            <a:endParaRPr lang="en-US" dirty="0" smtClean="0"/>
          </a:p>
          <a:p>
            <a:pPr lvl="1"/>
            <a:endParaRPr lang="en-US" dirty="0" smtClean="0"/>
          </a:p>
          <a:p>
            <a:pPr lvl="1"/>
            <a:r>
              <a:rPr lang="en-US" dirty="0" smtClean="0"/>
              <a:t>Fishermen </a:t>
            </a:r>
            <a:r>
              <a:rPr lang="en-US" dirty="0"/>
              <a:t>call this arrangement a "bandit" rig because it resembles a slot machine or "one-armed bandit." </a:t>
            </a:r>
            <a:endParaRPr lang="en-US" dirty="0" smtClean="0"/>
          </a:p>
          <a:p>
            <a:pPr lvl="1"/>
            <a:endParaRPr lang="en-US" dirty="0" smtClean="0"/>
          </a:p>
          <a:p>
            <a:pPr lvl="1"/>
            <a:r>
              <a:rPr lang="en-US" dirty="0" smtClean="0"/>
              <a:t>Referred to as selective fishing</a:t>
            </a:r>
          </a:p>
          <a:p>
            <a:pPr lvl="2"/>
            <a:r>
              <a:rPr lang="en-US" dirty="0" smtClean="0"/>
              <a:t>More sustainable </a:t>
            </a:r>
            <a:endParaRPr lang="en-US" dirty="0"/>
          </a:p>
          <a:p>
            <a:pPr marL="457200" lvl="1" indent="0">
              <a:buNone/>
            </a:pPr>
            <a:endParaRPr lang="en-US" dirty="0" smtClean="0"/>
          </a:p>
          <a:p>
            <a:endParaRPr lang="en-US" dirty="0"/>
          </a:p>
          <a:p>
            <a:pPr marL="0" indent="0">
              <a:buNone/>
            </a:pPr>
            <a:endParaRPr lang="en-US" dirty="0" smtClean="0"/>
          </a:p>
          <a:p>
            <a:pPr lvl="1"/>
            <a:endParaRPr lang="en-US" dirty="0"/>
          </a:p>
        </p:txBody>
      </p:sp>
      <p:pic>
        <p:nvPicPr>
          <p:cNvPr id="3075" name="Picture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715000"/>
            <a:ext cx="1919984" cy="84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062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0"/>
            <a:ext cx="91440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1207"/>
            <a:ext cx="4191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804121"/>
            <a:ext cx="1585913"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43631">
            <a:off x="6764961" y="3957937"/>
            <a:ext cx="1585913"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7669" y="4874319"/>
            <a:ext cx="1256679" cy="53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5410200"/>
            <a:ext cx="1250156" cy="53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983" y="-645661"/>
            <a:ext cx="4191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907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0417 -0.40125 L 5.55112E-17 1.15634E-6 " pathEditMode="relative" rAng="0" ptsTypes="AA">
                                      <p:cBhvr>
                                        <p:cTn id="6" dur="2000" fill="hold"/>
                                        <p:tgtEl>
                                          <p:spTgt spid="7171"/>
                                        </p:tgtEl>
                                        <p:attrNameLst>
                                          <p:attrName>ppt_x</p:attrName>
                                          <p:attrName>ppt_y</p:attrName>
                                        </p:attrNameLst>
                                      </p:cBhvr>
                                      <p:rCtr x="208" y="20051"/>
                                    </p:animMotion>
                                  </p:childTnLst>
                                </p:cTn>
                              </p:par>
                              <p:par>
                                <p:cTn id="7" presetID="42" presetClass="path" presetSubtype="0" accel="50000" decel="50000" fill="hold" nodeType="withEffect">
                                  <p:stCondLst>
                                    <p:cond delay="0"/>
                                  </p:stCondLst>
                                  <p:childTnLst>
                                    <p:animMotion origin="layout" path="M -0.00417 -0.40125 L 5.55112E-17 1.15634E-6 " pathEditMode="relative" rAng="0" ptsTypes="AA">
                                      <p:cBhvr>
                                        <p:cTn id="8" dur="2000" fill="hold"/>
                                        <p:tgtEl>
                                          <p:spTgt spid="11"/>
                                        </p:tgtEl>
                                        <p:attrNameLst>
                                          <p:attrName>ppt_x</p:attrName>
                                          <p:attrName>ppt_y</p:attrName>
                                        </p:attrNameLst>
                                      </p:cBhvr>
                                      <p:rCtr x="208" y="20051"/>
                                    </p:animMotion>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7"/>
                                        </p:tgtEl>
                                        <p:attrNameLst>
                                          <p:attrName>r</p:attrName>
                                        </p:attrNameLst>
                                      </p:cBhvr>
                                    </p:animRot>
                                    <p:animRot by="-240000">
                                      <p:cBhvr>
                                        <p:cTn id="13" dur="200" fill="hold">
                                          <p:stCondLst>
                                            <p:cond delay="200"/>
                                          </p:stCondLst>
                                        </p:cTn>
                                        <p:tgtEl>
                                          <p:spTgt spid="7"/>
                                        </p:tgtEl>
                                        <p:attrNameLst>
                                          <p:attrName>r</p:attrName>
                                        </p:attrNameLst>
                                      </p:cBhvr>
                                    </p:animRot>
                                    <p:animRot by="240000">
                                      <p:cBhvr>
                                        <p:cTn id="14" dur="200" fill="hold">
                                          <p:stCondLst>
                                            <p:cond delay="400"/>
                                          </p:stCondLst>
                                        </p:cTn>
                                        <p:tgtEl>
                                          <p:spTgt spid="7"/>
                                        </p:tgtEl>
                                        <p:attrNameLst>
                                          <p:attrName>r</p:attrName>
                                        </p:attrNameLst>
                                      </p:cBhvr>
                                    </p:animRot>
                                    <p:animRot by="-240000">
                                      <p:cBhvr>
                                        <p:cTn id="15" dur="200" fill="hold">
                                          <p:stCondLst>
                                            <p:cond delay="600"/>
                                          </p:stCondLst>
                                        </p:cTn>
                                        <p:tgtEl>
                                          <p:spTgt spid="7"/>
                                        </p:tgtEl>
                                        <p:attrNameLst>
                                          <p:attrName>r</p:attrName>
                                        </p:attrNameLst>
                                      </p:cBhvr>
                                    </p:animRot>
                                    <p:animRot by="120000">
                                      <p:cBhvr>
                                        <p:cTn id="16" dur="200" fill="hold">
                                          <p:stCondLst>
                                            <p:cond delay="800"/>
                                          </p:stCondLst>
                                        </p:cTn>
                                        <p:tgtEl>
                                          <p:spTgt spid="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nodeType="clickEffect">
                                  <p:stCondLst>
                                    <p:cond delay="0"/>
                                  </p:stCondLst>
                                  <p:childTnLst>
                                    <p:animRot by="120000">
                                      <p:cBhvr>
                                        <p:cTn id="20" dur="100" fill="hold">
                                          <p:stCondLst>
                                            <p:cond delay="0"/>
                                          </p:stCondLst>
                                        </p:cTn>
                                        <p:tgtEl>
                                          <p:spTgt spid="8"/>
                                        </p:tgtEl>
                                        <p:attrNameLst>
                                          <p:attrName>r</p:attrName>
                                        </p:attrNameLst>
                                      </p:cBhvr>
                                    </p:animRot>
                                    <p:animRot by="-240000">
                                      <p:cBhvr>
                                        <p:cTn id="21" dur="200" fill="hold">
                                          <p:stCondLst>
                                            <p:cond delay="200"/>
                                          </p:stCondLst>
                                        </p:cTn>
                                        <p:tgtEl>
                                          <p:spTgt spid="8"/>
                                        </p:tgtEl>
                                        <p:attrNameLst>
                                          <p:attrName>r</p:attrName>
                                        </p:attrNameLst>
                                      </p:cBhvr>
                                    </p:animRot>
                                    <p:animRot by="240000">
                                      <p:cBhvr>
                                        <p:cTn id="22" dur="200" fill="hold">
                                          <p:stCondLst>
                                            <p:cond delay="400"/>
                                          </p:stCondLst>
                                        </p:cTn>
                                        <p:tgtEl>
                                          <p:spTgt spid="8"/>
                                        </p:tgtEl>
                                        <p:attrNameLst>
                                          <p:attrName>r</p:attrName>
                                        </p:attrNameLst>
                                      </p:cBhvr>
                                    </p:animRot>
                                    <p:animRot by="-240000">
                                      <p:cBhvr>
                                        <p:cTn id="23" dur="200" fill="hold">
                                          <p:stCondLst>
                                            <p:cond delay="600"/>
                                          </p:stCondLst>
                                        </p:cTn>
                                        <p:tgtEl>
                                          <p:spTgt spid="8"/>
                                        </p:tgtEl>
                                        <p:attrNameLst>
                                          <p:attrName>r</p:attrName>
                                        </p:attrNameLst>
                                      </p:cBhvr>
                                    </p:animRot>
                                    <p:animRot by="120000">
                                      <p:cBhvr>
                                        <p:cTn id="24" dur="200" fill="hold">
                                          <p:stCondLst>
                                            <p:cond delay="800"/>
                                          </p:stCondLst>
                                        </p:cTn>
                                        <p:tgtEl>
                                          <p:spTgt spid="8"/>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32" presetClass="emph" presetSubtype="0" fill="hold" nodeType="clickEffect">
                                  <p:stCondLst>
                                    <p:cond delay="0"/>
                                  </p:stCondLst>
                                  <p:childTnLst>
                                    <p:animRot by="120000">
                                      <p:cBhvr>
                                        <p:cTn id="28" dur="100" fill="hold">
                                          <p:stCondLst>
                                            <p:cond delay="0"/>
                                          </p:stCondLst>
                                        </p:cTn>
                                        <p:tgtEl>
                                          <p:spTgt spid="9"/>
                                        </p:tgtEl>
                                        <p:attrNameLst>
                                          <p:attrName>r</p:attrName>
                                        </p:attrNameLst>
                                      </p:cBhvr>
                                    </p:animRot>
                                    <p:animRot by="-240000">
                                      <p:cBhvr>
                                        <p:cTn id="29" dur="200" fill="hold">
                                          <p:stCondLst>
                                            <p:cond delay="200"/>
                                          </p:stCondLst>
                                        </p:cTn>
                                        <p:tgtEl>
                                          <p:spTgt spid="9"/>
                                        </p:tgtEl>
                                        <p:attrNameLst>
                                          <p:attrName>r</p:attrName>
                                        </p:attrNameLst>
                                      </p:cBhvr>
                                    </p:animRot>
                                    <p:animRot by="240000">
                                      <p:cBhvr>
                                        <p:cTn id="30" dur="200" fill="hold">
                                          <p:stCondLst>
                                            <p:cond delay="400"/>
                                          </p:stCondLst>
                                        </p:cTn>
                                        <p:tgtEl>
                                          <p:spTgt spid="9"/>
                                        </p:tgtEl>
                                        <p:attrNameLst>
                                          <p:attrName>r</p:attrName>
                                        </p:attrNameLst>
                                      </p:cBhvr>
                                    </p:animRot>
                                    <p:animRot by="-240000">
                                      <p:cBhvr>
                                        <p:cTn id="31" dur="200" fill="hold">
                                          <p:stCondLst>
                                            <p:cond delay="600"/>
                                          </p:stCondLst>
                                        </p:cTn>
                                        <p:tgtEl>
                                          <p:spTgt spid="9"/>
                                        </p:tgtEl>
                                        <p:attrNameLst>
                                          <p:attrName>r</p:attrName>
                                        </p:attrNameLst>
                                      </p:cBhvr>
                                    </p:animRot>
                                    <p:animRot by="120000">
                                      <p:cBhvr>
                                        <p:cTn id="32" dur="200" fill="hold">
                                          <p:stCondLst>
                                            <p:cond delay="800"/>
                                          </p:stCondLst>
                                        </p:cTn>
                                        <p:tgtEl>
                                          <p:spTgt spid="9"/>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10"/>
                                        </p:tgtEl>
                                        <p:attrNameLst>
                                          <p:attrName>r</p:attrName>
                                        </p:attrNameLst>
                                      </p:cBhvr>
                                    </p:animRot>
                                    <p:animRot by="-240000">
                                      <p:cBhvr>
                                        <p:cTn id="37" dur="200" fill="hold">
                                          <p:stCondLst>
                                            <p:cond delay="200"/>
                                          </p:stCondLst>
                                        </p:cTn>
                                        <p:tgtEl>
                                          <p:spTgt spid="10"/>
                                        </p:tgtEl>
                                        <p:attrNameLst>
                                          <p:attrName>r</p:attrName>
                                        </p:attrNameLst>
                                      </p:cBhvr>
                                    </p:animRot>
                                    <p:animRot by="240000">
                                      <p:cBhvr>
                                        <p:cTn id="38" dur="200" fill="hold">
                                          <p:stCondLst>
                                            <p:cond delay="400"/>
                                          </p:stCondLst>
                                        </p:cTn>
                                        <p:tgtEl>
                                          <p:spTgt spid="10"/>
                                        </p:tgtEl>
                                        <p:attrNameLst>
                                          <p:attrName>r</p:attrName>
                                        </p:attrNameLst>
                                      </p:cBhvr>
                                    </p:animRot>
                                    <p:animRot by="-240000">
                                      <p:cBhvr>
                                        <p:cTn id="39" dur="200" fill="hold">
                                          <p:stCondLst>
                                            <p:cond delay="600"/>
                                          </p:stCondLst>
                                        </p:cTn>
                                        <p:tgtEl>
                                          <p:spTgt spid="10"/>
                                        </p:tgtEl>
                                        <p:attrNameLst>
                                          <p:attrName>r</p:attrName>
                                        </p:attrNameLst>
                                      </p:cBhvr>
                                    </p:animRot>
                                    <p:animRot by="120000">
                                      <p:cBhvr>
                                        <p:cTn id="40"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Long Line </a:t>
            </a:r>
          </a:p>
          <a:p>
            <a:pPr lvl="1"/>
            <a:r>
              <a:rPr lang="en-US" dirty="0" smtClean="0"/>
              <a:t> long lines are placed horizontally along the bottom with hundreds of leaders and hooks attached. No need to feel for a bite. Just lay out bait a few hours and retrieve the line.</a:t>
            </a:r>
            <a:endParaRPr lang="en-US" sz="2400" dirty="0" smtClean="0"/>
          </a:p>
          <a:p>
            <a:pPr lvl="1"/>
            <a:r>
              <a:rPr lang="en-US" dirty="0" smtClean="0"/>
              <a:t>Consumers benefited because long-lining lowered prices. But as with other breakthroughs, abundance brought unexpected side effects.</a:t>
            </a:r>
            <a:endParaRPr lang="en-US" sz="2000" dirty="0" smtClean="0"/>
          </a:p>
          <a:p>
            <a:pPr lvl="1"/>
            <a:endParaRPr lang="en-US" dirty="0" smtClean="0"/>
          </a:p>
          <a:p>
            <a:endParaRPr lang="en-US" dirty="0"/>
          </a:p>
        </p:txBody>
      </p:sp>
      <p:pic>
        <p:nvPicPr>
          <p:cNvPr id="5122"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648200"/>
            <a:ext cx="1685925" cy="73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117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08391"/>
            <a:ext cx="9144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5376743"/>
            <a:ext cx="1585913"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5022578"/>
            <a:ext cx="1049829"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0" y="5662030"/>
            <a:ext cx="87113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010613"/>
            <a:ext cx="1049829"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33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06795 L 0 0.54079 " pathEditMode="relative" rAng="0" ptsTypes="AA">
                                      <p:cBhvr>
                                        <p:cTn id="6" dur="2000" fill="hold"/>
                                        <p:tgtEl>
                                          <p:spTgt spid="2057"/>
                                        </p:tgtEl>
                                        <p:attrNameLst>
                                          <p:attrName>ppt_x</p:attrName>
                                          <p:attrName>ppt_y</p:attrName>
                                        </p:attrNameLst>
                                      </p:cBhvr>
                                      <p:rCtr x="0" y="30437"/>
                                    </p:animMotion>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2053"/>
                                        </p:tgtEl>
                                        <p:attrNameLst>
                                          <p:attrName>r</p:attrName>
                                        </p:attrNameLst>
                                      </p:cBhvr>
                                    </p:animRot>
                                    <p:animRot by="-240000">
                                      <p:cBhvr>
                                        <p:cTn id="11" dur="200" fill="hold">
                                          <p:stCondLst>
                                            <p:cond delay="200"/>
                                          </p:stCondLst>
                                        </p:cTn>
                                        <p:tgtEl>
                                          <p:spTgt spid="2053"/>
                                        </p:tgtEl>
                                        <p:attrNameLst>
                                          <p:attrName>r</p:attrName>
                                        </p:attrNameLst>
                                      </p:cBhvr>
                                    </p:animRot>
                                    <p:animRot by="240000">
                                      <p:cBhvr>
                                        <p:cTn id="12" dur="200" fill="hold">
                                          <p:stCondLst>
                                            <p:cond delay="400"/>
                                          </p:stCondLst>
                                        </p:cTn>
                                        <p:tgtEl>
                                          <p:spTgt spid="2053"/>
                                        </p:tgtEl>
                                        <p:attrNameLst>
                                          <p:attrName>r</p:attrName>
                                        </p:attrNameLst>
                                      </p:cBhvr>
                                    </p:animRot>
                                    <p:animRot by="-240000">
                                      <p:cBhvr>
                                        <p:cTn id="13" dur="200" fill="hold">
                                          <p:stCondLst>
                                            <p:cond delay="600"/>
                                          </p:stCondLst>
                                        </p:cTn>
                                        <p:tgtEl>
                                          <p:spTgt spid="2053"/>
                                        </p:tgtEl>
                                        <p:attrNameLst>
                                          <p:attrName>r</p:attrName>
                                        </p:attrNameLst>
                                      </p:cBhvr>
                                    </p:animRot>
                                    <p:animRot by="120000">
                                      <p:cBhvr>
                                        <p:cTn id="14" dur="200" fill="hold">
                                          <p:stCondLst>
                                            <p:cond delay="800"/>
                                          </p:stCondLst>
                                        </p:cTn>
                                        <p:tgtEl>
                                          <p:spTgt spid="205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2056"/>
                                        </p:tgtEl>
                                        <p:attrNameLst>
                                          <p:attrName>r</p:attrName>
                                        </p:attrNameLst>
                                      </p:cBhvr>
                                    </p:animRot>
                                    <p:animRot by="-240000">
                                      <p:cBhvr>
                                        <p:cTn id="19" dur="200" fill="hold">
                                          <p:stCondLst>
                                            <p:cond delay="200"/>
                                          </p:stCondLst>
                                        </p:cTn>
                                        <p:tgtEl>
                                          <p:spTgt spid="2056"/>
                                        </p:tgtEl>
                                        <p:attrNameLst>
                                          <p:attrName>r</p:attrName>
                                        </p:attrNameLst>
                                      </p:cBhvr>
                                    </p:animRot>
                                    <p:animRot by="240000">
                                      <p:cBhvr>
                                        <p:cTn id="20" dur="200" fill="hold">
                                          <p:stCondLst>
                                            <p:cond delay="400"/>
                                          </p:stCondLst>
                                        </p:cTn>
                                        <p:tgtEl>
                                          <p:spTgt spid="2056"/>
                                        </p:tgtEl>
                                        <p:attrNameLst>
                                          <p:attrName>r</p:attrName>
                                        </p:attrNameLst>
                                      </p:cBhvr>
                                    </p:animRot>
                                    <p:animRot by="-240000">
                                      <p:cBhvr>
                                        <p:cTn id="21" dur="200" fill="hold">
                                          <p:stCondLst>
                                            <p:cond delay="600"/>
                                          </p:stCondLst>
                                        </p:cTn>
                                        <p:tgtEl>
                                          <p:spTgt spid="2056"/>
                                        </p:tgtEl>
                                        <p:attrNameLst>
                                          <p:attrName>r</p:attrName>
                                        </p:attrNameLst>
                                      </p:cBhvr>
                                    </p:animRot>
                                    <p:animRot by="120000">
                                      <p:cBhvr>
                                        <p:cTn id="22" dur="200" fill="hold">
                                          <p:stCondLst>
                                            <p:cond delay="800"/>
                                          </p:stCondLst>
                                        </p:cTn>
                                        <p:tgtEl>
                                          <p:spTgt spid="2056"/>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2055"/>
                                        </p:tgtEl>
                                        <p:attrNameLst>
                                          <p:attrName>r</p:attrName>
                                        </p:attrNameLst>
                                      </p:cBhvr>
                                    </p:animRot>
                                    <p:animRot by="-240000">
                                      <p:cBhvr>
                                        <p:cTn id="27" dur="200" fill="hold">
                                          <p:stCondLst>
                                            <p:cond delay="200"/>
                                          </p:stCondLst>
                                        </p:cTn>
                                        <p:tgtEl>
                                          <p:spTgt spid="2055"/>
                                        </p:tgtEl>
                                        <p:attrNameLst>
                                          <p:attrName>r</p:attrName>
                                        </p:attrNameLst>
                                      </p:cBhvr>
                                    </p:animRot>
                                    <p:animRot by="240000">
                                      <p:cBhvr>
                                        <p:cTn id="28" dur="200" fill="hold">
                                          <p:stCondLst>
                                            <p:cond delay="400"/>
                                          </p:stCondLst>
                                        </p:cTn>
                                        <p:tgtEl>
                                          <p:spTgt spid="2055"/>
                                        </p:tgtEl>
                                        <p:attrNameLst>
                                          <p:attrName>r</p:attrName>
                                        </p:attrNameLst>
                                      </p:cBhvr>
                                    </p:animRot>
                                    <p:animRot by="-240000">
                                      <p:cBhvr>
                                        <p:cTn id="29" dur="200" fill="hold">
                                          <p:stCondLst>
                                            <p:cond delay="600"/>
                                          </p:stCondLst>
                                        </p:cTn>
                                        <p:tgtEl>
                                          <p:spTgt spid="2055"/>
                                        </p:tgtEl>
                                        <p:attrNameLst>
                                          <p:attrName>r</p:attrName>
                                        </p:attrNameLst>
                                      </p:cBhvr>
                                    </p:animRot>
                                    <p:animRot by="120000">
                                      <p:cBhvr>
                                        <p:cTn id="30" dur="200" fill="hold">
                                          <p:stCondLst>
                                            <p:cond delay="800"/>
                                          </p:stCondLst>
                                        </p:cTn>
                                        <p:tgtEl>
                                          <p:spTgt spid="2055"/>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2" presetClass="emph" presetSubtype="0" fill="hold" nodeType="clickEffect">
                                  <p:stCondLst>
                                    <p:cond delay="0"/>
                                  </p:stCondLst>
                                  <p:childTnLst>
                                    <p:animRot by="120000">
                                      <p:cBhvr>
                                        <p:cTn id="34" dur="100" fill="hold">
                                          <p:stCondLst>
                                            <p:cond delay="0"/>
                                          </p:stCondLst>
                                        </p:cTn>
                                        <p:tgtEl>
                                          <p:spTgt spid="2054"/>
                                        </p:tgtEl>
                                        <p:attrNameLst>
                                          <p:attrName>r</p:attrName>
                                        </p:attrNameLst>
                                      </p:cBhvr>
                                    </p:animRot>
                                    <p:animRot by="-240000">
                                      <p:cBhvr>
                                        <p:cTn id="35" dur="200" fill="hold">
                                          <p:stCondLst>
                                            <p:cond delay="200"/>
                                          </p:stCondLst>
                                        </p:cTn>
                                        <p:tgtEl>
                                          <p:spTgt spid="2054"/>
                                        </p:tgtEl>
                                        <p:attrNameLst>
                                          <p:attrName>r</p:attrName>
                                        </p:attrNameLst>
                                      </p:cBhvr>
                                    </p:animRot>
                                    <p:animRot by="240000">
                                      <p:cBhvr>
                                        <p:cTn id="36" dur="200" fill="hold">
                                          <p:stCondLst>
                                            <p:cond delay="400"/>
                                          </p:stCondLst>
                                        </p:cTn>
                                        <p:tgtEl>
                                          <p:spTgt spid="2054"/>
                                        </p:tgtEl>
                                        <p:attrNameLst>
                                          <p:attrName>r</p:attrName>
                                        </p:attrNameLst>
                                      </p:cBhvr>
                                    </p:animRot>
                                    <p:animRot by="-240000">
                                      <p:cBhvr>
                                        <p:cTn id="37" dur="200" fill="hold">
                                          <p:stCondLst>
                                            <p:cond delay="600"/>
                                          </p:stCondLst>
                                        </p:cTn>
                                        <p:tgtEl>
                                          <p:spTgt spid="2054"/>
                                        </p:tgtEl>
                                        <p:attrNameLst>
                                          <p:attrName>r</p:attrName>
                                        </p:attrNameLst>
                                      </p:cBhvr>
                                    </p:animRot>
                                    <p:animRot by="120000">
                                      <p:cBhvr>
                                        <p:cTn id="38" dur="200" fill="hold">
                                          <p:stCondLst>
                                            <p:cond delay="800"/>
                                          </p:stCondLst>
                                        </p:cTn>
                                        <p:tgtEl>
                                          <p:spTgt spid="20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Fish Traps</a:t>
            </a:r>
          </a:p>
          <a:p>
            <a:pPr lvl="1"/>
            <a:r>
              <a:rPr lang="en-US" dirty="0" smtClean="0"/>
              <a:t>In 1997 </a:t>
            </a:r>
            <a:r>
              <a:rPr lang="en-US" dirty="0"/>
              <a:t>Fish traps </a:t>
            </a:r>
            <a:r>
              <a:rPr lang="en-US" dirty="0" smtClean="0"/>
              <a:t>were being phased out of </a:t>
            </a:r>
            <a:r>
              <a:rPr lang="en-US" dirty="0"/>
              <a:t>the fishing </a:t>
            </a:r>
            <a:r>
              <a:rPr lang="en-US" dirty="0" smtClean="0"/>
              <a:t>fleet.</a:t>
            </a:r>
          </a:p>
          <a:p>
            <a:pPr lvl="1"/>
            <a:endParaRPr lang="en-US" dirty="0" smtClean="0"/>
          </a:p>
          <a:p>
            <a:pPr lvl="1"/>
            <a:r>
              <a:rPr lang="en-US" dirty="0" smtClean="0"/>
              <a:t>The traps were used with great success but if a trap broke free or was lost, the trap would still collect fish. </a:t>
            </a:r>
          </a:p>
          <a:p>
            <a:pPr lvl="1"/>
            <a:endParaRPr lang="en-US" dirty="0" smtClean="0"/>
          </a:p>
          <a:p>
            <a:pPr lvl="1"/>
            <a:r>
              <a:rPr lang="en-US" dirty="0" smtClean="0"/>
              <a:t>Reef destruction if the traps landed on the coral.</a:t>
            </a:r>
          </a:p>
          <a:p>
            <a:pPr lvl="1"/>
            <a:endParaRPr lang="en-US" dirty="0"/>
          </a:p>
        </p:txBody>
      </p:sp>
    </p:spTree>
    <p:extLst>
      <p:ext uri="{BB962C8B-B14F-4D97-AF65-F5344CB8AC3E}">
        <p14:creationId xmlns:p14="http://schemas.microsoft.com/office/powerpoint/2010/main" val="3680037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http://ifishflorida.com/images/gag-grouper-large.jpg">
            <a:hlinkClick r:id="rId2"/>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5570" y="4807204"/>
            <a:ext cx="1524000" cy="6832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pastfoundation.org/DeepWrecks/images/Mourning%20deployment%20of%20fish%20trap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6736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eafavorites.com/bmz_cache/0/064a7bfc6b4348f6d1577c5f577d5a51.image.504x34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6930" y="247650"/>
            <a:ext cx="4397070" cy="30099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oundwaves.usgs.gov/2000/06/tra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657600"/>
            <a:ext cx="2895600" cy="298246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bluereefphoto.org/img/v14/p358288276-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8211" y="3657600"/>
            <a:ext cx="4496686"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788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http://www.sptimes.com/2006/08/06/grouper-fishing/images/grouper-fish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601075" cy="608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706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Regulations</a:t>
            </a:r>
            <a:endParaRPr lang="en-US" dirty="0"/>
          </a:p>
        </p:txBody>
      </p:sp>
      <p:sp>
        <p:nvSpPr>
          <p:cNvPr id="3" name="Content Placeholder 2"/>
          <p:cNvSpPr>
            <a:spLocks noGrp="1"/>
          </p:cNvSpPr>
          <p:nvPr>
            <p:ph idx="1"/>
          </p:nvPr>
        </p:nvSpPr>
        <p:spPr>
          <a:xfrm>
            <a:off x="533400" y="457200"/>
            <a:ext cx="4829663" cy="4952999"/>
          </a:xfrm>
        </p:spPr>
        <p:txBody>
          <a:bodyPr>
            <a:normAutofit/>
          </a:bodyPr>
          <a:lstStyle/>
          <a:p>
            <a:r>
              <a:rPr lang="en-US" dirty="0"/>
              <a:t> </a:t>
            </a:r>
            <a:r>
              <a:rPr lang="en-US" dirty="0" smtClean="0"/>
              <a:t>Annual </a:t>
            </a:r>
            <a:r>
              <a:rPr lang="en-US" dirty="0"/>
              <a:t>catch quota for gag grouper </a:t>
            </a:r>
            <a:r>
              <a:rPr lang="en-US" dirty="0" smtClean="0"/>
              <a:t>was </a:t>
            </a:r>
            <a:r>
              <a:rPr lang="en-US" dirty="0"/>
              <a:t>reduced from 1.49 million pounds to 100,000 pounds</a:t>
            </a:r>
            <a:r>
              <a:rPr lang="en-US" dirty="0" smtClean="0"/>
              <a:t>.</a:t>
            </a:r>
          </a:p>
          <a:p>
            <a:r>
              <a:rPr lang="en-US" dirty="0"/>
              <a:t>A federal stock assessment for gag grouper in 2009 indicated a need to reduce gag grouper harvest by 70 percent</a:t>
            </a:r>
          </a:p>
        </p:txBody>
      </p:sp>
      <p:pic>
        <p:nvPicPr>
          <p:cNvPr id="4" name="Picture 3" descr="http://www.examiner.com/images/blog/wysiwyg/image/2009-01-15-1606-46.jpg"/>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95400"/>
            <a:ext cx="3851275" cy="4114800"/>
          </a:xfrm>
          <a:prstGeom prst="rect">
            <a:avLst/>
          </a:prstGeom>
          <a:noFill/>
          <a:ln>
            <a:noFill/>
          </a:ln>
        </p:spPr>
      </p:pic>
    </p:spTree>
    <p:extLst>
      <p:ext uri="{BB962C8B-B14F-4D97-AF65-F5344CB8AC3E}">
        <p14:creationId xmlns:p14="http://schemas.microsoft.com/office/powerpoint/2010/main" val="2549750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Groupers</a:t>
            </a:r>
            <a:endParaRPr lang="en-US" dirty="0"/>
          </a:p>
        </p:txBody>
      </p:sp>
      <p:sp>
        <p:nvSpPr>
          <p:cNvPr id="3" name="Content Placeholder 2"/>
          <p:cNvSpPr>
            <a:spLocks noGrp="1"/>
          </p:cNvSpPr>
          <p:nvPr>
            <p:ph idx="1"/>
          </p:nvPr>
        </p:nvSpPr>
        <p:spPr/>
        <p:txBody>
          <a:bodyPr/>
          <a:lstStyle/>
          <a:p>
            <a:pPr marL="0" indent="0">
              <a:buNone/>
            </a:pPr>
            <a:r>
              <a:rPr lang="en-US" dirty="0"/>
              <a:t>T</a:t>
            </a:r>
            <a:r>
              <a:rPr lang="en-US" dirty="0" smtClean="0"/>
              <a:t>he </a:t>
            </a:r>
            <a:r>
              <a:rPr lang="en-US" dirty="0"/>
              <a:t>most aggressive and largest females shifting sex to </a:t>
            </a:r>
            <a:r>
              <a:rPr lang="en-US" dirty="0" smtClean="0"/>
              <a:t>male, as </a:t>
            </a:r>
            <a:r>
              <a:rPr lang="en-US" dirty="0"/>
              <a:t>a result of behavioral triggers, when there is no male available. </a:t>
            </a:r>
            <a:endParaRPr lang="en-US" dirty="0" smtClean="0"/>
          </a:p>
          <a:p>
            <a:pPr marL="0" indent="0">
              <a:buNone/>
            </a:pPr>
            <a:r>
              <a:rPr lang="en-US" dirty="0" smtClean="0"/>
              <a:t>Commercial </a:t>
            </a:r>
            <a:r>
              <a:rPr lang="en-US" dirty="0"/>
              <a:t>and sport fishing have created tremendous selective pressures against the largest animals, typically male, restricting the reproductive capacity of the entire breeding population</a:t>
            </a:r>
          </a:p>
        </p:txBody>
      </p:sp>
    </p:spTree>
    <p:extLst>
      <p:ext uri="{BB962C8B-B14F-4D97-AF65-F5344CB8AC3E}">
        <p14:creationId xmlns:p14="http://schemas.microsoft.com/office/powerpoint/2010/main" val="2003315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a:t>In 2011, the allowable commercial </a:t>
            </a:r>
            <a:r>
              <a:rPr lang="en-US" dirty="0" smtClean="0"/>
              <a:t>catch of red and gag grouper was </a:t>
            </a:r>
            <a:r>
              <a:rPr lang="en-US" dirty="0"/>
              <a:t>set to be cut from 5.7 million pounds to 4.3 million pounds to keep the rebuilding plan on track</a:t>
            </a:r>
            <a:r>
              <a:rPr lang="en-US" dirty="0" smtClean="0"/>
              <a:t>.</a:t>
            </a:r>
          </a:p>
          <a:p>
            <a:endParaRPr lang="en-US" dirty="0" smtClean="0"/>
          </a:p>
          <a:p>
            <a:r>
              <a:rPr lang="en-US" dirty="0" smtClean="0"/>
              <a:t>In </a:t>
            </a:r>
            <a:r>
              <a:rPr lang="en-US" dirty="0"/>
              <a:t>2006, the gag and red grouper catches declined by almost 50 percent, said NOAA Fisheries Southeast Regional Administrator Roy Crabtree.</a:t>
            </a:r>
          </a:p>
        </p:txBody>
      </p:sp>
    </p:spTree>
    <p:extLst>
      <p:ext uri="{BB962C8B-B14F-4D97-AF65-F5344CB8AC3E}">
        <p14:creationId xmlns:p14="http://schemas.microsoft.com/office/powerpoint/2010/main" val="3193804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562600" y="1828800"/>
            <a:ext cx="3143250" cy="4072255"/>
          </a:xfrm>
          <a:prstGeom prst="rect">
            <a:avLst/>
          </a:prstGeom>
        </p:spPr>
      </p:pic>
      <p:sp>
        <p:nvSpPr>
          <p:cNvPr id="2" name="Title 1"/>
          <p:cNvSpPr>
            <a:spLocks noGrp="1"/>
          </p:cNvSpPr>
          <p:nvPr>
            <p:ph type="title"/>
          </p:nvPr>
        </p:nvSpPr>
        <p:spPr/>
        <p:txBody>
          <a:bodyPr>
            <a:normAutofit fontScale="90000"/>
          </a:bodyPr>
          <a:lstStyle/>
          <a:p>
            <a:r>
              <a:rPr lang="en-US" dirty="0" smtClean="0"/>
              <a:t>Potential Issues with Long Lining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Sea Turtles</a:t>
            </a:r>
          </a:p>
          <a:p>
            <a:pPr lvl="1"/>
            <a:r>
              <a:rPr lang="en-US" dirty="0"/>
              <a:t>Gulf reef fish bottom </a:t>
            </a:r>
            <a:r>
              <a:rPr lang="en-US" dirty="0" err="1"/>
              <a:t>longline</a:t>
            </a:r>
            <a:r>
              <a:rPr lang="en-US" dirty="0"/>
              <a:t> gear takes loggerhead sea turtles as </a:t>
            </a:r>
            <a:r>
              <a:rPr lang="en-US" dirty="0" err="1"/>
              <a:t>bycatch</a:t>
            </a:r>
            <a:r>
              <a:rPr lang="en-US" dirty="0"/>
              <a:t>. These turtles </a:t>
            </a:r>
            <a:r>
              <a:rPr lang="en-US" dirty="0" smtClean="0"/>
              <a:t>are </a:t>
            </a:r>
            <a:r>
              <a:rPr lang="en-US" dirty="0"/>
              <a:t>listed as threatened under the ESA. Amendment 31 establishes a management strategy to reduce sea turtle </a:t>
            </a:r>
            <a:r>
              <a:rPr lang="en-US" dirty="0" err="1"/>
              <a:t>bycatch</a:t>
            </a:r>
            <a:r>
              <a:rPr lang="en-US" dirty="0"/>
              <a:t> in the bottom </a:t>
            </a:r>
            <a:r>
              <a:rPr lang="en-US" dirty="0" err="1"/>
              <a:t>longline</a:t>
            </a:r>
            <a:r>
              <a:rPr lang="en-US" dirty="0"/>
              <a:t> component of the Gulf of Mexico </a:t>
            </a:r>
            <a:r>
              <a:rPr lang="en-US" dirty="0" smtClean="0"/>
              <a:t>reef </a:t>
            </a:r>
            <a:r>
              <a:rPr lang="en-US" dirty="0"/>
              <a:t>fish fishery</a:t>
            </a:r>
            <a:r>
              <a:rPr lang="en-US" dirty="0" smtClean="0"/>
              <a:t>. </a:t>
            </a:r>
            <a:endParaRPr lang="en-US" dirty="0" smtClean="0"/>
          </a:p>
          <a:p>
            <a:endParaRPr lang="en-US" dirty="0" smtClean="0"/>
          </a:p>
          <a:p>
            <a:r>
              <a:rPr lang="en-US" dirty="0" smtClean="0"/>
              <a:t>Reef </a:t>
            </a:r>
            <a:r>
              <a:rPr lang="en-US" dirty="0" smtClean="0"/>
              <a:t>Destruction</a:t>
            </a:r>
          </a:p>
          <a:p>
            <a:pPr lvl="1"/>
            <a:r>
              <a:rPr lang="en-US" dirty="0" smtClean="0"/>
              <a:t> </a:t>
            </a:r>
            <a:r>
              <a:rPr lang="en-US" dirty="0"/>
              <a:t>Miles of heavy-duty lines laying on the bottom sometimes snagged coral and rock during retrieval, tearing up valuable habitat</a:t>
            </a:r>
            <a:r>
              <a:rPr lang="en-US" dirty="0" smtClean="0"/>
              <a:t>.</a:t>
            </a:r>
          </a:p>
          <a:p>
            <a:endParaRPr lang="en-US" dirty="0" smtClean="0"/>
          </a:p>
          <a:p>
            <a:pPr marL="347472" lvl="1" indent="0">
              <a:buNone/>
            </a:pPr>
            <a:r>
              <a:rPr lang="en-US" dirty="0" smtClean="0"/>
              <a:t> </a:t>
            </a:r>
            <a:endParaRPr lang="en-US" dirty="0"/>
          </a:p>
        </p:txBody>
      </p:sp>
      <p:pic>
        <p:nvPicPr>
          <p:cNvPr id="409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6186488"/>
            <a:ext cx="1533524"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938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Massive </a:t>
            </a:r>
            <a:r>
              <a:rPr lang="en-US" dirty="0" err="1" smtClean="0"/>
              <a:t>Bycatch</a:t>
            </a:r>
            <a:endParaRPr lang="en-US" dirty="0" smtClean="0"/>
          </a:p>
          <a:p>
            <a:pPr lvl="1"/>
            <a:r>
              <a:rPr lang="en-US" dirty="0" smtClean="0"/>
              <a:t>By </a:t>
            </a:r>
            <a:r>
              <a:rPr lang="en-US" dirty="0"/>
              <a:t>the time the lines are drawn in, most of the fish hooked are drowned. The long liners cannot target specific species and drag in sharks, goliath grouper (which are still on the endangered species list), and short fish that aren’t big enough to keep. These fish cannot be kept legally so are either thrown back (usually dead) or used as bait. </a:t>
            </a:r>
            <a:endParaRPr lang="en-US" dirty="0"/>
          </a:p>
        </p:txBody>
      </p:sp>
    </p:spTree>
    <p:extLst>
      <p:ext uri="{BB962C8B-B14F-4D97-AF65-F5344CB8AC3E}">
        <p14:creationId xmlns:p14="http://schemas.microsoft.com/office/powerpoint/2010/main" val="38423829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Shut down the Commercial Grouper Fishery?</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study found, among other things, recreational gag grouper fishing generates $107 million in value added [to the economy], $60.8 million in income, and supports 1,513 jobs; recreational red grouper fishing generates $35.2 million in value added, $20 million in income and supports 501 jobs. </a:t>
            </a:r>
          </a:p>
          <a:p>
            <a:endParaRPr lang="en-US" dirty="0"/>
          </a:p>
        </p:txBody>
      </p:sp>
    </p:spTree>
    <p:extLst>
      <p:ext uri="{BB962C8B-B14F-4D97-AF65-F5344CB8AC3E}">
        <p14:creationId xmlns:p14="http://schemas.microsoft.com/office/powerpoint/2010/main" val="1045033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Important?</a:t>
            </a:r>
            <a:endParaRPr lang="en-US" dirty="0"/>
          </a:p>
        </p:txBody>
      </p:sp>
      <p:sp>
        <p:nvSpPr>
          <p:cNvPr id="3" name="Content Placeholder 2"/>
          <p:cNvSpPr>
            <a:spLocks noGrp="1"/>
          </p:cNvSpPr>
          <p:nvPr>
            <p:ph idx="1"/>
          </p:nvPr>
        </p:nvSpPr>
        <p:spPr/>
        <p:txBody>
          <a:bodyPr/>
          <a:lstStyle/>
          <a:p>
            <a:r>
              <a:rPr lang="en-US" dirty="0"/>
              <a:t>Overfishing can have a cascading effect in marine communities, causing a loss of biodiversity and extreme community fluctuation. Given that red and gag grouper are a major predator, they may be having a huge influence on the species that live there by protecting some from smaller predators that are food for groupers. </a:t>
            </a:r>
            <a:endParaRPr lang="en-US" dirty="0"/>
          </a:p>
        </p:txBody>
      </p:sp>
    </p:spTree>
    <p:extLst>
      <p:ext uri="{BB962C8B-B14F-4D97-AF65-F5344CB8AC3E}">
        <p14:creationId xmlns:p14="http://schemas.microsoft.com/office/powerpoint/2010/main" val="9190301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prevent overfishing?</a:t>
            </a:r>
            <a:endParaRPr lang="en-US" dirty="0"/>
          </a:p>
        </p:txBody>
      </p:sp>
      <p:sp>
        <p:nvSpPr>
          <p:cNvPr id="3" name="Content Placeholder 2"/>
          <p:cNvSpPr>
            <a:spLocks noGrp="1"/>
          </p:cNvSpPr>
          <p:nvPr>
            <p:ph idx="1"/>
          </p:nvPr>
        </p:nvSpPr>
        <p:spPr/>
        <p:txBody>
          <a:bodyPr>
            <a:normAutofit lnSpcReduction="10000"/>
          </a:bodyPr>
          <a:lstStyle/>
          <a:p>
            <a:r>
              <a:rPr lang="en-US" dirty="0" smtClean="0"/>
              <a:t>Reduction of Annual Fish Quota for Commercial Fishing</a:t>
            </a:r>
          </a:p>
          <a:p>
            <a:endParaRPr lang="en-US" dirty="0" smtClean="0"/>
          </a:p>
          <a:p>
            <a:r>
              <a:rPr lang="en-US" dirty="0" smtClean="0"/>
              <a:t>Improve data collection methods</a:t>
            </a:r>
          </a:p>
          <a:p>
            <a:endParaRPr lang="en-US" dirty="0" smtClean="0"/>
          </a:p>
          <a:p>
            <a:r>
              <a:rPr lang="en-US" dirty="0" smtClean="0"/>
              <a:t>Reduction of </a:t>
            </a:r>
            <a:r>
              <a:rPr lang="en-US" dirty="0" err="1" smtClean="0"/>
              <a:t>bycatch</a:t>
            </a:r>
            <a:r>
              <a:rPr lang="en-US" dirty="0" smtClean="0"/>
              <a:t> </a:t>
            </a:r>
          </a:p>
          <a:p>
            <a:endParaRPr lang="en-US" dirty="0" smtClean="0"/>
          </a:p>
          <a:p>
            <a:r>
              <a:rPr lang="en-US" dirty="0" smtClean="0"/>
              <a:t>Promote sustainable harvesting techniques. </a:t>
            </a:r>
            <a:endParaRPr lang="en-US" dirty="0"/>
          </a:p>
        </p:txBody>
      </p:sp>
      <p:pic>
        <p:nvPicPr>
          <p:cNvPr id="12290" name="Picture 2" descr="http://www.trademarkia.com/services/logo.ashx?sid=776775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114800"/>
            <a:ext cx="2314575"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4144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0"/>
            <a:ext cx="8183880" cy="1051560"/>
          </a:xfrm>
        </p:spPr>
        <p:txBody>
          <a:bodyPr>
            <a:noAutofit/>
          </a:bodyPr>
          <a:lstStyle/>
          <a:p>
            <a:pPr lvl="1" algn="ctr" rtl="0">
              <a:spcBef>
                <a:spcPct val="0"/>
              </a:spcBef>
            </a:pPr>
            <a:r>
              <a:rPr lang="en-US" sz="3200" dirty="0" smtClean="0"/>
              <a:t>Improving Data Collection and Fisheries Monitoring</a:t>
            </a:r>
            <a:br>
              <a:rPr lang="en-US" sz="3200" dirty="0" smtClean="0"/>
            </a:b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Recreational Sector Separation </a:t>
            </a:r>
          </a:p>
          <a:p>
            <a:endParaRPr lang="en-US" dirty="0" smtClean="0"/>
          </a:p>
          <a:p>
            <a:r>
              <a:rPr lang="en-US" dirty="0" smtClean="0"/>
              <a:t>Vessel Monitoring System </a:t>
            </a:r>
          </a:p>
          <a:p>
            <a:endParaRPr lang="en-US" dirty="0" smtClean="0"/>
          </a:p>
          <a:p>
            <a:r>
              <a:rPr lang="en-US" dirty="0" smtClean="0"/>
              <a:t>Telephone or Web-Based Reporting System for both for-hire and private recreational vessels</a:t>
            </a:r>
          </a:p>
          <a:p>
            <a:endParaRPr lang="en-US" dirty="0" smtClean="0"/>
          </a:p>
          <a:p>
            <a:r>
              <a:rPr lang="en-US" dirty="0" smtClean="0"/>
              <a:t>Electronic Logbooks </a:t>
            </a:r>
          </a:p>
          <a:p>
            <a:endParaRPr lang="en-US" dirty="0" smtClean="0"/>
          </a:p>
          <a:p>
            <a:r>
              <a:rPr lang="en-US" dirty="0" smtClean="0"/>
              <a:t>Grouper Endorsements </a:t>
            </a:r>
            <a:endParaRPr lang="en-US" dirty="0"/>
          </a:p>
        </p:txBody>
      </p:sp>
    </p:spTree>
    <p:extLst>
      <p:ext uri="{BB962C8B-B14F-4D97-AF65-F5344CB8AC3E}">
        <p14:creationId xmlns:p14="http://schemas.microsoft.com/office/powerpoint/2010/main" val="1937019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Regulations</a:t>
            </a:r>
            <a:br>
              <a:rPr lang="en-US" dirty="0" smtClean="0"/>
            </a:br>
            <a:r>
              <a:rPr lang="en-US" dirty="0" smtClean="0"/>
              <a:t>Effective June 1, 2008</a:t>
            </a:r>
            <a:endParaRPr lang="en-US" dirty="0"/>
          </a:p>
        </p:txBody>
      </p:sp>
      <p:sp>
        <p:nvSpPr>
          <p:cNvPr id="3" name="Content Placeholder 2"/>
          <p:cNvSpPr>
            <a:spLocks noGrp="1"/>
          </p:cNvSpPr>
          <p:nvPr>
            <p:ph idx="1"/>
          </p:nvPr>
        </p:nvSpPr>
        <p:spPr/>
        <p:txBody>
          <a:bodyPr/>
          <a:lstStyle/>
          <a:p>
            <a:pPr marL="0" indent="0">
              <a:buNone/>
            </a:pPr>
            <a:r>
              <a:rPr lang="en-US" dirty="0" smtClean="0"/>
              <a:t>-Require the use of venting tools </a:t>
            </a:r>
          </a:p>
          <a:p>
            <a:pPr marL="0" indent="0">
              <a:buNone/>
            </a:pPr>
            <a:endParaRPr lang="en-US" dirty="0" smtClean="0"/>
          </a:p>
          <a:p>
            <a:pPr marL="0" indent="0">
              <a:buNone/>
            </a:pPr>
            <a:r>
              <a:rPr lang="en-US" dirty="0" smtClean="0"/>
              <a:t>-de-hooking devices </a:t>
            </a:r>
          </a:p>
          <a:p>
            <a:pPr marL="0" indent="0">
              <a:buNone/>
            </a:pPr>
            <a:endParaRPr lang="en-US" dirty="0" smtClean="0"/>
          </a:p>
          <a:p>
            <a:pPr marL="0" indent="0">
              <a:buNone/>
            </a:pPr>
            <a:r>
              <a:rPr lang="en-US" dirty="0" smtClean="0"/>
              <a:t>-non-stainless steel circle hooks when using natural baits. </a:t>
            </a:r>
            <a:endParaRPr lang="en-US" dirty="0"/>
          </a:p>
        </p:txBody>
      </p:sp>
      <p:pic>
        <p:nvPicPr>
          <p:cNvPr id="11266" name="Picture 2" descr="http://www.fortmyersreefs.com/images/VentingTo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81000"/>
            <a:ext cx="2000250" cy="150495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ehooking Dev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825" y="2895600"/>
            <a:ext cx="1600200" cy="179222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ircle Hoo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160204"/>
            <a:ext cx="1857375" cy="126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9613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 intent of these new regulations is to reduce </a:t>
            </a:r>
            <a:r>
              <a:rPr lang="en-US" dirty="0" err="1" smtClean="0"/>
              <a:t>bycatch</a:t>
            </a:r>
            <a:r>
              <a:rPr lang="en-US" dirty="0" smtClean="0"/>
              <a:t> and discard mortality of reef fish that are caught and not kept.  If the gear associated with these new regulations is used properly, it will help more reef fish survive when they are released.</a:t>
            </a:r>
            <a:endParaRPr lang="en-US" dirty="0"/>
          </a:p>
        </p:txBody>
      </p:sp>
    </p:spTree>
    <p:extLst>
      <p:ext uri="{BB962C8B-B14F-4D97-AF65-F5344CB8AC3E}">
        <p14:creationId xmlns:p14="http://schemas.microsoft.com/office/powerpoint/2010/main" val="21242736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Consequences </a:t>
            </a:r>
            <a:endParaRPr lang="en-US" dirty="0"/>
          </a:p>
        </p:txBody>
      </p:sp>
      <p:sp>
        <p:nvSpPr>
          <p:cNvPr id="3" name="Content Placeholder 2"/>
          <p:cNvSpPr>
            <a:spLocks noGrp="1"/>
          </p:cNvSpPr>
          <p:nvPr>
            <p:ph idx="1"/>
          </p:nvPr>
        </p:nvSpPr>
        <p:spPr/>
        <p:txBody>
          <a:bodyPr/>
          <a:lstStyle/>
          <a:p>
            <a:r>
              <a:rPr lang="en-US" dirty="0" smtClean="0"/>
              <a:t>A short film that gives a brief look at the big picture.</a:t>
            </a:r>
          </a:p>
          <a:p>
            <a:pPr lvl="1"/>
            <a:r>
              <a:rPr lang="en-US" dirty="0" smtClean="0"/>
              <a:t>Video is quite disturbing </a:t>
            </a:r>
          </a:p>
          <a:p>
            <a:pPr marL="457200" lvl="1" indent="0">
              <a:buNone/>
            </a:pPr>
            <a:r>
              <a:rPr lang="en-US" dirty="0" smtClean="0"/>
              <a:t> </a:t>
            </a:r>
          </a:p>
          <a:p>
            <a:pPr marL="457200" lvl="1" indent="0">
              <a:buNone/>
            </a:pPr>
            <a:endParaRPr lang="en-US" dirty="0"/>
          </a:p>
        </p:txBody>
      </p:sp>
      <p:pic>
        <p:nvPicPr>
          <p:cNvPr id="614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667000"/>
            <a:ext cx="306705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009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Grouper</a:t>
            </a:r>
            <a:endParaRPr lang="en-US" dirty="0"/>
          </a:p>
        </p:txBody>
      </p:sp>
      <p:sp>
        <p:nvSpPr>
          <p:cNvPr id="3" name="Content Placeholder 2"/>
          <p:cNvSpPr>
            <a:spLocks noGrp="1"/>
          </p:cNvSpPr>
          <p:nvPr>
            <p:ph idx="1"/>
          </p:nvPr>
        </p:nvSpPr>
        <p:spPr/>
        <p:txBody>
          <a:bodyPr>
            <a:normAutofit lnSpcReduction="10000"/>
          </a:bodyPr>
          <a:lstStyle/>
          <a:p>
            <a:r>
              <a:rPr lang="en-US" dirty="0"/>
              <a:t> </a:t>
            </a:r>
            <a:r>
              <a:rPr lang="en-US" dirty="0" smtClean="0"/>
              <a:t>Found </a:t>
            </a:r>
            <a:r>
              <a:rPr lang="en-US" dirty="0"/>
              <a:t>in areas of hard or consolidated substrate, and use structural features such as ledges, rocks, and coral reefs </a:t>
            </a:r>
            <a:r>
              <a:rPr lang="en-US" dirty="0" smtClean="0"/>
              <a:t> </a:t>
            </a:r>
            <a:r>
              <a:rPr lang="en-US" dirty="0"/>
              <a:t>as well as artificial reefs like wrecks and sunken </a:t>
            </a:r>
            <a:r>
              <a:rPr lang="en-US" dirty="0" smtClean="0"/>
              <a:t>barges.</a:t>
            </a:r>
          </a:p>
          <a:p>
            <a:endParaRPr lang="en-US" dirty="0" smtClean="0"/>
          </a:p>
          <a:p>
            <a:r>
              <a:rPr lang="en-US" dirty="0" smtClean="0"/>
              <a:t>The </a:t>
            </a:r>
            <a:r>
              <a:rPr lang="en-US" dirty="0"/>
              <a:t>world record is 80 </a:t>
            </a:r>
            <a:r>
              <a:rPr lang="en-US" dirty="0" smtClean="0"/>
              <a:t>lbs. </a:t>
            </a:r>
            <a:r>
              <a:rPr lang="en-US" dirty="0"/>
              <a:t>6 </a:t>
            </a:r>
            <a:r>
              <a:rPr lang="en-US" dirty="0" smtClean="0"/>
              <a:t>oz.</a:t>
            </a:r>
          </a:p>
          <a:p>
            <a:pPr marL="0" indent="0">
              <a:buNone/>
            </a:pPr>
            <a:r>
              <a:rPr lang="en-US" dirty="0"/>
              <a:t> </a:t>
            </a:r>
            <a:endParaRPr lang="en-US" dirty="0" smtClean="0"/>
          </a:p>
          <a:p>
            <a:r>
              <a:rPr lang="en-US" dirty="0" smtClean="0"/>
              <a:t>Flaky </a:t>
            </a:r>
            <a:r>
              <a:rPr lang="en-US" dirty="0"/>
              <a:t>white meat that is considered quite delicious</a:t>
            </a:r>
            <a:r>
              <a:rPr lang="en-US" dirty="0" smtClean="0"/>
              <a:t>.</a:t>
            </a:r>
          </a:p>
          <a:p>
            <a:endParaRPr lang="en-US" dirty="0"/>
          </a:p>
        </p:txBody>
      </p:sp>
    </p:spTree>
    <p:extLst>
      <p:ext uri="{BB962C8B-B14F-4D97-AF65-F5344CB8AC3E}">
        <p14:creationId xmlns:p14="http://schemas.microsoft.com/office/powerpoint/2010/main" val="1330868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Impact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86209877"/>
              </p:ext>
            </p:extLst>
          </p:nvPr>
        </p:nvGraphicFramePr>
        <p:xfrm>
          <a:off x="381000" y="1600200"/>
          <a:ext cx="8229600" cy="14833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Species</a:t>
                      </a:r>
                      <a:endParaRPr lang="en-US" dirty="0"/>
                    </a:p>
                  </a:txBody>
                  <a:tcPr/>
                </a:tc>
                <a:tc>
                  <a:txBody>
                    <a:bodyPr/>
                    <a:lstStyle/>
                    <a:p>
                      <a:r>
                        <a:rPr lang="en-US" dirty="0" smtClean="0"/>
                        <a:t>Dollars</a:t>
                      </a:r>
                      <a:endParaRPr lang="en-US" dirty="0"/>
                    </a:p>
                  </a:txBody>
                  <a:tcPr/>
                </a:tc>
              </a:tr>
              <a:tr h="370840">
                <a:tc>
                  <a:txBody>
                    <a:bodyPr/>
                    <a:lstStyle/>
                    <a:p>
                      <a:pPr marL="0" marR="0">
                        <a:lnSpc>
                          <a:spcPct val="115000"/>
                        </a:lnSpc>
                        <a:spcBef>
                          <a:spcPts val="0"/>
                        </a:spcBef>
                        <a:spcAft>
                          <a:spcPts val="375"/>
                        </a:spcAft>
                      </a:pPr>
                      <a:r>
                        <a:rPr lang="en-US" sz="1200" b="1" dirty="0">
                          <a:effectLst/>
                          <a:latin typeface="Times New Roman"/>
                          <a:ea typeface="Times New Roman"/>
                          <a:cs typeface="Times New Roman"/>
                        </a:rPr>
                        <a:t>Black</a:t>
                      </a:r>
                      <a:endParaRPr lang="en-US" sz="1100" dirty="0">
                        <a:effectLst/>
                        <a:latin typeface="Calibri"/>
                        <a:ea typeface="Calibri"/>
                        <a:cs typeface="Times New Roman"/>
                      </a:endParaRPr>
                    </a:p>
                  </a:txBody>
                  <a:tcPr marL="28575" marR="142875" marT="28575" marB="28575" anchor="ctr"/>
                </a:tc>
                <a:tc>
                  <a:txBody>
                    <a:bodyPr/>
                    <a:lstStyle/>
                    <a:p>
                      <a:pPr marL="0" marR="0" algn="r">
                        <a:lnSpc>
                          <a:spcPct val="115000"/>
                        </a:lnSpc>
                        <a:spcBef>
                          <a:spcPts val="0"/>
                        </a:spcBef>
                        <a:spcAft>
                          <a:spcPts val="375"/>
                        </a:spcAft>
                      </a:pPr>
                      <a:r>
                        <a:rPr lang="en-US" sz="1200">
                          <a:effectLst/>
                          <a:latin typeface="Times New Roman"/>
                          <a:ea typeface="Times New Roman"/>
                          <a:cs typeface="Times New Roman"/>
                        </a:rPr>
                        <a:t>$926,644</a:t>
                      </a:r>
                      <a:endParaRPr lang="en-US" sz="1100">
                        <a:effectLst/>
                        <a:latin typeface="Calibri"/>
                        <a:ea typeface="Calibri"/>
                        <a:cs typeface="Times New Roman"/>
                      </a:endParaRPr>
                    </a:p>
                  </a:txBody>
                  <a:tcPr marL="28575" marR="142875" marT="28575" marB="28575" anchor="ctr"/>
                </a:tc>
              </a:tr>
              <a:tr h="370840">
                <a:tc>
                  <a:txBody>
                    <a:bodyPr/>
                    <a:lstStyle/>
                    <a:p>
                      <a:pPr marL="0" marR="0">
                        <a:lnSpc>
                          <a:spcPct val="115000"/>
                        </a:lnSpc>
                        <a:spcBef>
                          <a:spcPts val="0"/>
                        </a:spcBef>
                        <a:spcAft>
                          <a:spcPts val="375"/>
                        </a:spcAft>
                      </a:pPr>
                      <a:r>
                        <a:rPr lang="en-US" sz="1200" b="1">
                          <a:effectLst/>
                          <a:latin typeface="Times New Roman"/>
                          <a:ea typeface="Times New Roman"/>
                          <a:cs typeface="Times New Roman"/>
                        </a:rPr>
                        <a:t>Gag</a:t>
                      </a:r>
                      <a:endParaRPr lang="en-US" sz="1100">
                        <a:effectLst/>
                        <a:latin typeface="Calibri"/>
                        <a:ea typeface="Calibri"/>
                        <a:cs typeface="Times New Roman"/>
                      </a:endParaRPr>
                    </a:p>
                  </a:txBody>
                  <a:tcPr marL="28575" marR="142875" marT="28575" marB="28575" anchor="ctr"/>
                </a:tc>
                <a:tc>
                  <a:txBody>
                    <a:bodyPr/>
                    <a:lstStyle/>
                    <a:p>
                      <a:pPr marL="0" marR="0" algn="r">
                        <a:lnSpc>
                          <a:spcPct val="115000"/>
                        </a:lnSpc>
                        <a:spcBef>
                          <a:spcPts val="0"/>
                        </a:spcBef>
                        <a:spcAft>
                          <a:spcPts val="375"/>
                        </a:spcAft>
                      </a:pPr>
                      <a:r>
                        <a:rPr lang="en-US" sz="1200">
                          <a:effectLst/>
                          <a:latin typeface="Times New Roman"/>
                          <a:ea typeface="Times New Roman"/>
                          <a:cs typeface="Times New Roman"/>
                        </a:rPr>
                        <a:t>$7,418,679</a:t>
                      </a:r>
                      <a:endParaRPr lang="en-US" sz="1100">
                        <a:effectLst/>
                        <a:latin typeface="Calibri"/>
                        <a:ea typeface="Calibri"/>
                        <a:cs typeface="Times New Roman"/>
                      </a:endParaRPr>
                    </a:p>
                  </a:txBody>
                  <a:tcPr marL="28575" marR="142875" marT="28575" marB="28575" anchor="ctr"/>
                </a:tc>
              </a:tr>
              <a:tr h="370840">
                <a:tc>
                  <a:txBody>
                    <a:bodyPr/>
                    <a:lstStyle/>
                    <a:p>
                      <a:pPr marL="0" marR="0">
                        <a:lnSpc>
                          <a:spcPct val="115000"/>
                        </a:lnSpc>
                        <a:spcBef>
                          <a:spcPts val="0"/>
                        </a:spcBef>
                        <a:spcAft>
                          <a:spcPts val="375"/>
                        </a:spcAft>
                      </a:pPr>
                      <a:r>
                        <a:rPr lang="en-US" sz="1200" b="1" dirty="0">
                          <a:effectLst/>
                          <a:latin typeface="Times New Roman"/>
                          <a:ea typeface="Times New Roman"/>
                          <a:cs typeface="Times New Roman"/>
                        </a:rPr>
                        <a:t>Red</a:t>
                      </a:r>
                      <a:endParaRPr lang="en-US" sz="1100" dirty="0">
                        <a:effectLst/>
                        <a:latin typeface="Calibri"/>
                        <a:ea typeface="Calibri"/>
                        <a:cs typeface="Times New Roman"/>
                      </a:endParaRPr>
                    </a:p>
                  </a:txBody>
                  <a:tcPr marL="28575" marR="142875" marT="28575" marB="28575" anchor="ctr"/>
                </a:tc>
                <a:tc>
                  <a:txBody>
                    <a:bodyPr/>
                    <a:lstStyle/>
                    <a:p>
                      <a:pPr marL="0" marR="0" algn="r">
                        <a:lnSpc>
                          <a:spcPct val="115000"/>
                        </a:lnSpc>
                        <a:spcBef>
                          <a:spcPts val="0"/>
                        </a:spcBef>
                        <a:spcAft>
                          <a:spcPts val="375"/>
                        </a:spcAft>
                      </a:pPr>
                      <a:r>
                        <a:rPr lang="en-US" sz="1200" dirty="0">
                          <a:effectLst/>
                          <a:latin typeface="Times New Roman"/>
                          <a:ea typeface="Times New Roman"/>
                          <a:cs typeface="Times New Roman"/>
                        </a:rPr>
                        <a:t>$13,431,704</a:t>
                      </a:r>
                      <a:endParaRPr lang="en-US" sz="1100" dirty="0">
                        <a:effectLst/>
                        <a:latin typeface="Calibri"/>
                        <a:ea typeface="Calibri"/>
                        <a:cs typeface="Times New Roman"/>
                      </a:endParaRPr>
                    </a:p>
                  </a:txBody>
                  <a:tcPr marL="28575" marR="142875" marT="28575" marB="28575" anchor="ctr"/>
                </a:tc>
              </a:tr>
            </a:tbl>
          </a:graphicData>
        </a:graphic>
      </p:graphicFrame>
      <p:sp>
        <p:nvSpPr>
          <p:cNvPr id="8" name="TextBox 7"/>
          <p:cNvSpPr txBox="1"/>
          <p:nvPr/>
        </p:nvSpPr>
        <p:spPr>
          <a:xfrm>
            <a:off x="1219200" y="762000"/>
            <a:ext cx="6553200" cy="369332"/>
          </a:xfrm>
          <a:prstGeom prst="rect">
            <a:avLst/>
          </a:prstGeom>
          <a:noFill/>
        </p:spPr>
        <p:txBody>
          <a:bodyPr wrap="square" rtlCol="0">
            <a:spAutoFit/>
          </a:bodyPr>
          <a:lstStyle/>
          <a:p>
            <a:r>
              <a:rPr lang="en-US" dirty="0" smtClean="0"/>
              <a:t>2005 Dockside Value of Florida Grouper Species</a:t>
            </a:r>
            <a:endParaRPr lang="en-US" dirty="0"/>
          </a:p>
        </p:txBody>
      </p:sp>
      <p:pic>
        <p:nvPicPr>
          <p:cNvPr id="9" name="Picture 8" descr="http://www.fl-seafood.com/i/grouper_table_byspecies.jpg"/>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81400"/>
            <a:ext cx="8229600" cy="2895600"/>
          </a:xfrm>
          <a:prstGeom prst="rect">
            <a:avLst/>
          </a:prstGeom>
          <a:noFill/>
          <a:ln>
            <a:noFill/>
          </a:ln>
        </p:spPr>
      </p:pic>
    </p:spTree>
    <p:extLst>
      <p:ext uri="{BB962C8B-B14F-4D97-AF65-F5344CB8AC3E}">
        <p14:creationId xmlns:p14="http://schemas.microsoft.com/office/powerpoint/2010/main" val="1134347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00345375"/>
              </p:ext>
            </p:extLst>
          </p:nvPr>
        </p:nvGraphicFramePr>
        <p:xfrm>
          <a:off x="457200" y="1351280"/>
          <a:ext cx="8229600" cy="18491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Species</a:t>
                      </a:r>
                      <a:endParaRPr lang="en-US" dirty="0"/>
                    </a:p>
                  </a:txBody>
                  <a:tcPr/>
                </a:tc>
                <a:tc>
                  <a:txBody>
                    <a:bodyPr/>
                    <a:lstStyle/>
                    <a:p>
                      <a:r>
                        <a:rPr lang="en-US" dirty="0" smtClean="0"/>
                        <a:t>Atlantic</a:t>
                      </a:r>
                      <a:endParaRPr lang="en-US" dirty="0"/>
                    </a:p>
                  </a:txBody>
                  <a:tcPr/>
                </a:tc>
                <a:tc>
                  <a:txBody>
                    <a:bodyPr/>
                    <a:lstStyle/>
                    <a:p>
                      <a:r>
                        <a:rPr lang="en-US" dirty="0" smtClean="0"/>
                        <a:t>Gulf Of Mexico</a:t>
                      </a:r>
                      <a:endParaRPr lang="en-US" dirty="0"/>
                    </a:p>
                  </a:txBody>
                  <a:tcPr/>
                </a:tc>
              </a:tr>
              <a:tr h="370840">
                <a:tc>
                  <a:txBody>
                    <a:bodyPr/>
                    <a:lstStyle/>
                    <a:p>
                      <a:pPr marL="0" marR="0">
                        <a:lnSpc>
                          <a:spcPct val="115000"/>
                        </a:lnSpc>
                        <a:spcBef>
                          <a:spcPts val="0"/>
                        </a:spcBef>
                        <a:spcAft>
                          <a:spcPts val="375"/>
                        </a:spcAft>
                      </a:pPr>
                      <a:r>
                        <a:rPr lang="en-US" sz="1200" b="1" dirty="0">
                          <a:effectLst/>
                          <a:latin typeface="Times New Roman"/>
                          <a:ea typeface="Times New Roman"/>
                          <a:cs typeface="Times New Roman"/>
                        </a:rPr>
                        <a:t>Black</a:t>
                      </a:r>
                      <a:endParaRPr lang="en-US" sz="1100" dirty="0">
                        <a:effectLst/>
                        <a:latin typeface="Calibri"/>
                        <a:ea typeface="Calibri"/>
                        <a:cs typeface="Times New Roman"/>
                      </a:endParaRPr>
                    </a:p>
                  </a:txBody>
                  <a:tcPr marL="28575" marR="142875" marT="28575" marB="28575" anchor="ctr"/>
                </a:tc>
                <a:tc>
                  <a:txBody>
                    <a:bodyPr/>
                    <a:lstStyle/>
                    <a:p>
                      <a:pPr marL="0" marR="0" algn="r">
                        <a:lnSpc>
                          <a:spcPct val="115000"/>
                        </a:lnSpc>
                        <a:spcBef>
                          <a:spcPts val="0"/>
                        </a:spcBef>
                        <a:spcAft>
                          <a:spcPts val="375"/>
                        </a:spcAft>
                      </a:pPr>
                      <a:r>
                        <a:rPr lang="en-US" sz="1200">
                          <a:effectLst/>
                          <a:latin typeface="Times New Roman"/>
                          <a:ea typeface="Times New Roman"/>
                          <a:cs typeface="Times New Roman"/>
                        </a:rPr>
                        <a:t>15,437</a:t>
                      </a:r>
                      <a:endParaRPr lang="en-US" sz="1100">
                        <a:effectLst/>
                        <a:latin typeface="Calibri"/>
                        <a:ea typeface="Calibri"/>
                        <a:cs typeface="Times New Roman"/>
                      </a:endParaRPr>
                    </a:p>
                  </a:txBody>
                  <a:tcPr marL="28575" marR="142875" marT="28575" marB="28575" anchor="ctr"/>
                </a:tc>
                <a:tc>
                  <a:txBody>
                    <a:bodyPr/>
                    <a:lstStyle/>
                    <a:p>
                      <a:pPr marL="0" marR="0" algn="r">
                        <a:lnSpc>
                          <a:spcPct val="115000"/>
                        </a:lnSpc>
                        <a:spcBef>
                          <a:spcPts val="0"/>
                        </a:spcBef>
                        <a:spcAft>
                          <a:spcPts val="375"/>
                        </a:spcAft>
                      </a:pPr>
                      <a:r>
                        <a:rPr lang="en-US" sz="1200">
                          <a:effectLst/>
                          <a:latin typeface="Times New Roman"/>
                          <a:ea typeface="Times New Roman"/>
                          <a:cs typeface="Times New Roman"/>
                        </a:rPr>
                        <a:t>340,799</a:t>
                      </a:r>
                      <a:endParaRPr lang="en-US" sz="1100">
                        <a:effectLst/>
                        <a:latin typeface="Calibri"/>
                        <a:ea typeface="Calibri"/>
                        <a:cs typeface="Times New Roman"/>
                      </a:endParaRPr>
                    </a:p>
                  </a:txBody>
                  <a:tcPr marL="28575" marR="142875" marT="28575" marB="28575" anchor="ctr"/>
                </a:tc>
              </a:tr>
              <a:tr h="370840">
                <a:tc>
                  <a:txBody>
                    <a:bodyPr/>
                    <a:lstStyle/>
                    <a:p>
                      <a:pPr marL="0" marR="0">
                        <a:lnSpc>
                          <a:spcPct val="115000"/>
                        </a:lnSpc>
                        <a:spcBef>
                          <a:spcPts val="0"/>
                        </a:spcBef>
                        <a:spcAft>
                          <a:spcPts val="375"/>
                        </a:spcAft>
                      </a:pPr>
                      <a:r>
                        <a:rPr lang="en-US" sz="1200" b="1">
                          <a:effectLst/>
                          <a:latin typeface="Times New Roman"/>
                          <a:ea typeface="Times New Roman"/>
                          <a:cs typeface="Times New Roman"/>
                        </a:rPr>
                        <a:t>Gag</a:t>
                      </a:r>
                      <a:endParaRPr lang="en-US" sz="1100">
                        <a:effectLst/>
                        <a:latin typeface="Calibri"/>
                        <a:ea typeface="Calibri"/>
                        <a:cs typeface="Times New Roman"/>
                      </a:endParaRPr>
                    </a:p>
                  </a:txBody>
                  <a:tcPr marL="28575" marR="142875" marT="28575" marB="28575" anchor="ctr"/>
                </a:tc>
                <a:tc>
                  <a:txBody>
                    <a:bodyPr/>
                    <a:lstStyle/>
                    <a:p>
                      <a:pPr marL="0" marR="0" algn="r">
                        <a:lnSpc>
                          <a:spcPct val="115000"/>
                        </a:lnSpc>
                        <a:spcBef>
                          <a:spcPts val="0"/>
                        </a:spcBef>
                        <a:spcAft>
                          <a:spcPts val="375"/>
                        </a:spcAft>
                      </a:pPr>
                      <a:r>
                        <a:rPr lang="en-US" sz="1200">
                          <a:effectLst/>
                          <a:latin typeface="Times New Roman"/>
                          <a:ea typeface="Times New Roman"/>
                          <a:cs typeface="Times New Roman"/>
                        </a:rPr>
                        <a:t>141,420</a:t>
                      </a:r>
                      <a:endParaRPr lang="en-US" sz="1100">
                        <a:effectLst/>
                        <a:latin typeface="Calibri"/>
                        <a:ea typeface="Calibri"/>
                        <a:cs typeface="Times New Roman"/>
                      </a:endParaRPr>
                    </a:p>
                  </a:txBody>
                  <a:tcPr marL="28575" marR="142875" marT="28575" marB="28575" anchor="ctr"/>
                </a:tc>
                <a:tc>
                  <a:txBody>
                    <a:bodyPr/>
                    <a:lstStyle/>
                    <a:p>
                      <a:pPr marL="0" marR="0" algn="r">
                        <a:lnSpc>
                          <a:spcPct val="115000"/>
                        </a:lnSpc>
                        <a:spcBef>
                          <a:spcPts val="0"/>
                        </a:spcBef>
                        <a:spcAft>
                          <a:spcPts val="375"/>
                        </a:spcAft>
                      </a:pPr>
                      <a:r>
                        <a:rPr lang="en-US" sz="1200">
                          <a:effectLst/>
                          <a:latin typeface="Times New Roman"/>
                          <a:ea typeface="Times New Roman"/>
                          <a:cs typeface="Times New Roman"/>
                        </a:rPr>
                        <a:t>2,654,672</a:t>
                      </a:r>
                      <a:endParaRPr lang="en-US" sz="1100">
                        <a:effectLst/>
                        <a:latin typeface="Calibri"/>
                        <a:ea typeface="Calibri"/>
                        <a:cs typeface="Times New Roman"/>
                      </a:endParaRPr>
                    </a:p>
                  </a:txBody>
                  <a:tcPr marL="28575" marR="142875" marT="28575" marB="28575" anchor="ctr"/>
                </a:tc>
              </a:tr>
              <a:tr h="370840">
                <a:tc>
                  <a:txBody>
                    <a:bodyPr/>
                    <a:lstStyle/>
                    <a:p>
                      <a:pPr marL="0" marR="0">
                        <a:lnSpc>
                          <a:spcPct val="115000"/>
                        </a:lnSpc>
                        <a:spcBef>
                          <a:spcPts val="0"/>
                        </a:spcBef>
                        <a:spcAft>
                          <a:spcPts val="375"/>
                        </a:spcAft>
                      </a:pPr>
                      <a:r>
                        <a:rPr lang="en-US" sz="1200" b="1">
                          <a:effectLst/>
                          <a:latin typeface="Times New Roman"/>
                          <a:ea typeface="Times New Roman"/>
                          <a:cs typeface="Times New Roman"/>
                        </a:rPr>
                        <a:t>Red</a:t>
                      </a:r>
                      <a:endParaRPr lang="en-US" sz="1100">
                        <a:effectLst/>
                        <a:latin typeface="Calibri"/>
                        <a:ea typeface="Calibri"/>
                        <a:cs typeface="Times New Roman"/>
                      </a:endParaRPr>
                    </a:p>
                  </a:txBody>
                  <a:tcPr marL="28575" marR="142875" marT="28575" marB="28575" anchor="ctr"/>
                </a:tc>
                <a:tc>
                  <a:txBody>
                    <a:bodyPr/>
                    <a:lstStyle/>
                    <a:p>
                      <a:pPr marL="0" marR="0" algn="r">
                        <a:lnSpc>
                          <a:spcPct val="115000"/>
                        </a:lnSpc>
                        <a:spcBef>
                          <a:spcPts val="0"/>
                        </a:spcBef>
                        <a:spcAft>
                          <a:spcPts val="375"/>
                        </a:spcAft>
                      </a:pPr>
                      <a:r>
                        <a:rPr lang="en-US" sz="1200">
                          <a:effectLst/>
                          <a:latin typeface="Times New Roman"/>
                          <a:ea typeface="Times New Roman"/>
                          <a:cs typeface="Times New Roman"/>
                        </a:rPr>
                        <a:t>19,793</a:t>
                      </a:r>
                      <a:endParaRPr lang="en-US" sz="1100">
                        <a:effectLst/>
                        <a:latin typeface="Calibri"/>
                        <a:ea typeface="Calibri"/>
                        <a:cs typeface="Times New Roman"/>
                      </a:endParaRPr>
                    </a:p>
                  </a:txBody>
                  <a:tcPr marL="28575" marR="142875" marT="28575" marB="28575" anchor="ctr"/>
                </a:tc>
                <a:tc>
                  <a:txBody>
                    <a:bodyPr/>
                    <a:lstStyle/>
                    <a:p>
                      <a:pPr marL="0" marR="0" algn="r">
                        <a:lnSpc>
                          <a:spcPct val="115000"/>
                        </a:lnSpc>
                        <a:spcBef>
                          <a:spcPts val="0"/>
                        </a:spcBef>
                        <a:spcAft>
                          <a:spcPts val="375"/>
                        </a:spcAft>
                      </a:pPr>
                      <a:r>
                        <a:rPr lang="en-US" sz="1200" dirty="0">
                          <a:effectLst/>
                          <a:latin typeface="Times New Roman"/>
                          <a:ea typeface="Times New Roman"/>
                          <a:cs typeface="Times New Roman"/>
                        </a:rPr>
                        <a:t>6,389,727</a:t>
                      </a:r>
                      <a:endParaRPr lang="en-US" sz="1100" dirty="0">
                        <a:effectLst/>
                        <a:latin typeface="Calibri"/>
                        <a:ea typeface="Calibri"/>
                        <a:cs typeface="Times New Roman"/>
                      </a:endParaRPr>
                    </a:p>
                  </a:txBody>
                  <a:tcPr marL="28575" marR="142875" marT="28575" marB="28575" anchor="ctr"/>
                </a:tc>
              </a:tr>
              <a:tr h="0">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6" name="TextBox 5"/>
          <p:cNvSpPr txBox="1"/>
          <p:nvPr/>
        </p:nvSpPr>
        <p:spPr>
          <a:xfrm>
            <a:off x="733023" y="723900"/>
            <a:ext cx="7772400" cy="381000"/>
          </a:xfrm>
          <a:prstGeom prst="rect">
            <a:avLst/>
          </a:prstGeom>
          <a:noFill/>
        </p:spPr>
        <p:txBody>
          <a:bodyPr wrap="square" rtlCol="0">
            <a:spAutoFit/>
          </a:bodyPr>
          <a:lstStyle/>
          <a:p>
            <a:r>
              <a:rPr lang="en-US" dirty="0" smtClean="0"/>
              <a:t>2005 Grouper Landings by Coast per pound</a:t>
            </a:r>
            <a:endParaRPr lang="en-US" dirty="0"/>
          </a:p>
        </p:txBody>
      </p:sp>
      <p:pic>
        <p:nvPicPr>
          <p:cNvPr id="8" name="Picture 7" descr="http://www.fl-seafood.com/i/grouper_table_byspecies.jpg"/>
          <p:cNvPicPr/>
          <p:nvPr/>
        </p:nvPicPr>
        <p:blipFill>
          <a:blip r:embed="rId2">
            <a:extLst>
              <a:ext uri="{28A0092B-C50C-407E-A947-70E740481C1C}">
                <a14:useLocalDpi xmlns:a14="http://schemas.microsoft.com/office/drawing/2010/main" val="0"/>
              </a:ext>
            </a:extLst>
          </a:blip>
          <a:srcRect/>
          <a:stretch>
            <a:fillRect/>
          </a:stretch>
        </p:blipFill>
        <p:spPr bwMode="auto">
          <a:xfrm>
            <a:off x="733023" y="3390899"/>
            <a:ext cx="7572777" cy="2781301"/>
          </a:xfrm>
          <a:prstGeom prst="rect">
            <a:avLst/>
          </a:prstGeom>
          <a:noFill/>
          <a:ln>
            <a:noFill/>
          </a:ln>
        </p:spPr>
      </p:pic>
    </p:spTree>
    <p:extLst>
      <p:ext uri="{BB962C8B-B14F-4D97-AF65-F5344CB8AC3E}">
        <p14:creationId xmlns:p14="http://schemas.microsoft.com/office/powerpoint/2010/main" val="4226684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19140"/>
            <a:ext cx="8183880" cy="1051560"/>
          </a:xfrm>
        </p:spPr>
        <p:txBody>
          <a:bodyPr>
            <a:normAutofit fontScale="90000"/>
          </a:bodyPr>
          <a:lstStyle/>
          <a:p>
            <a:r>
              <a:rPr lang="en-US" b="1" dirty="0"/>
              <a:t>2005 Florida Grouper Landings by Month</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7283964"/>
              </p:ext>
            </p:extLst>
          </p:nvPr>
        </p:nvGraphicFramePr>
        <p:xfrm>
          <a:off x="304800" y="152400"/>
          <a:ext cx="8229600" cy="5049520"/>
        </p:xfrm>
        <a:graphic>
          <a:graphicData uri="http://schemas.openxmlformats.org/drawingml/2006/table">
            <a:tbl>
              <a:tblPr firstRow="1" bandRow="1">
                <a:tableStyleId>{5C22544A-7EE6-4342-B048-85BDC9FD1C3A}</a:tableStyleId>
              </a:tblPr>
              <a:tblGrid>
                <a:gridCol w="685800"/>
                <a:gridCol w="685800"/>
                <a:gridCol w="685800"/>
                <a:gridCol w="685800"/>
                <a:gridCol w="685800"/>
                <a:gridCol w="685800"/>
                <a:gridCol w="685800"/>
                <a:gridCol w="685800"/>
                <a:gridCol w="685800"/>
                <a:gridCol w="685800"/>
                <a:gridCol w="685800"/>
                <a:gridCol w="685800"/>
              </a:tblGrid>
              <a:tr h="599440">
                <a:tc>
                  <a:txBody>
                    <a:bodyPr/>
                    <a:lstStyle/>
                    <a:p>
                      <a:endParaRPr lang="en-US" sz="1200" baseline="0" dirty="0"/>
                    </a:p>
                  </a:txBody>
                  <a:tcPr/>
                </a:tc>
                <a:tc>
                  <a:txBody>
                    <a:bodyPr/>
                    <a:lstStyle/>
                    <a:p>
                      <a:pPr marL="0" marR="0">
                        <a:lnSpc>
                          <a:spcPct val="115000"/>
                        </a:lnSpc>
                        <a:spcBef>
                          <a:spcPts val="0"/>
                        </a:spcBef>
                        <a:spcAft>
                          <a:spcPts val="375"/>
                        </a:spcAft>
                      </a:pPr>
                      <a:r>
                        <a:rPr lang="en-US" sz="1200" b="1" baseline="0" dirty="0">
                          <a:effectLst/>
                          <a:latin typeface="Times New Roman"/>
                          <a:ea typeface="Times New Roman"/>
                          <a:cs typeface="Times New Roman"/>
                        </a:rPr>
                        <a:t>Y-fin</a:t>
                      </a:r>
                      <a:endParaRPr lang="en-US" sz="1200" baseline="0" dirty="0">
                        <a:effectLst/>
                        <a:latin typeface="Calibri"/>
                        <a:ea typeface="Calibri"/>
                        <a:cs typeface="Times New Roman"/>
                      </a:endParaRPr>
                    </a:p>
                  </a:txBody>
                  <a:tcPr marL="19050" marR="19050" marT="19050" marB="19050" anchor="ctr"/>
                </a:tc>
                <a:tc>
                  <a:txBody>
                    <a:bodyPr/>
                    <a:lstStyle/>
                    <a:p>
                      <a:pPr marL="0" marR="0">
                        <a:lnSpc>
                          <a:spcPct val="115000"/>
                        </a:lnSpc>
                        <a:spcBef>
                          <a:spcPts val="0"/>
                        </a:spcBef>
                        <a:spcAft>
                          <a:spcPts val="375"/>
                        </a:spcAft>
                      </a:pPr>
                      <a:r>
                        <a:rPr lang="en-US" sz="1200" b="1" baseline="0">
                          <a:effectLst/>
                          <a:latin typeface="Times New Roman"/>
                          <a:ea typeface="Times New Roman"/>
                          <a:cs typeface="Times New Roman"/>
                        </a:rPr>
                        <a:t>Mixed</a:t>
                      </a:r>
                      <a:endParaRPr lang="en-US" sz="1200" baseline="0">
                        <a:effectLst/>
                        <a:latin typeface="Calibri"/>
                        <a:ea typeface="Calibri"/>
                        <a:cs typeface="Times New Roman"/>
                      </a:endParaRPr>
                    </a:p>
                  </a:txBody>
                  <a:tcPr marL="19050" marR="19050" marT="19050" marB="19050" anchor="ctr"/>
                </a:tc>
                <a:tc>
                  <a:txBody>
                    <a:bodyPr/>
                    <a:lstStyle/>
                    <a:p>
                      <a:pPr marL="0" marR="0">
                        <a:lnSpc>
                          <a:spcPct val="115000"/>
                        </a:lnSpc>
                        <a:spcBef>
                          <a:spcPts val="0"/>
                        </a:spcBef>
                        <a:spcAft>
                          <a:spcPts val="375"/>
                        </a:spcAft>
                      </a:pPr>
                      <a:r>
                        <a:rPr lang="en-US" sz="1200" b="1" baseline="0">
                          <a:effectLst/>
                          <a:latin typeface="Times New Roman"/>
                          <a:ea typeface="Times New Roman"/>
                          <a:cs typeface="Times New Roman"/>
                        </a:rPr>
                        <a:t>Warsaw</a:t>
                      </a:r>
                      <a:endParaRPr lang="en-US" sz="1200" baseline="0">
                        <a:effectLst/>
                        <a:latin typeface="Calibri"/>
                        <a:ea typeface="Calibri"/>
                        <a:cs typeface="Times New Roman"/>
                      </a:endParaRPr>
                    </a:p>
                  </a:txBody>
                  <a:tcPr marL="19050" marR="19050" marT="19050" marB="19050" anchor="ctr"/>
                </a:tc>
                <a:tc>
                  <a:txBody>
                    <a:bodyPr/>
                    <a:lstStyle/>
                    <a:p>
                      <a:pPr marL="0" marR="0">
                        <a:lnSpc>
                          <a:spcPct val="115000"/>
                        </a:lnSpc>
                        <a:spcBef>
                          <a:spcPts val="0"/>
                        </a:spcBef>
                        <a:spcAft>
                          <a:spcPts val="375"/>
                        </a:spcAft>
                      </a:pPr>
                      <a:r>
                        <a:rPr lang="en-US" sz="1200" b="1" baseline="0">
                          <a:effectLst/>
                          <a:latin typeface="Times New Roman"/>
                          <a:ea typeface="Times New Roman"/>
                          <a:cs typeface="Times New Roman"/>
                        </a:rPr>
                        <a:t>Other</a:t>
                      </a:r>
                      <a:endParaRPr lang="en-US" sz="1200" baseline="0">
                        <a:effectLst/>
                        <a:latin typeface="Calibri"/>
                        <a:ea typeface="Calibri"/>
                        <a:cs typeface="Times New Roman"/>
                      </a:endParaRPr>
                    </a:p>
                  </a:txBody>
                  <a:tcPr marL="19050" marR="19050" marT="19050" marB="19050" anchor="ctr"/>
                </a:tc>
                <a:tc>
                  <a:txBody>
                    <a:bodyPr/>
                    <a:lstStyle/>
                    <a:p>
                      <a:pPr marL="0" marR="0">
                        <a:lnSpc>
                          <a:spcPct val="115000"/>
                        </a:lnSpc>
                        <a:spcBef>
                          <a:spcPts val="0"/>
                        </a:spcBef>
                        <a:spcAft>
                          <a:spcPts val="375"/>
                        </a:spcAft>
                      </a:pPr>
                      <a:r>
                        <a:rPr lang="en-US" sz="1200" b="1" baseline="0">
                          <a:effectLst/>
                          <a:latin typeface="Times New Roman"/>
                          <a:ea typeface="Times New Roman"/>
                          <a:cs typeface="Times New Roman"/>
                        </a:rPr>
                        <a:t>Black</a:t>
                      </a:r>
                      <a:endParaRPr lang="en-US" sz="1200" baseline="0">
                        <a:effectLst/>
                        <a:latin typeface="Calibri"/>
                        <a:ea typeface="Calibri"/>
                        <a:cs typeface="Times New Roman"/>
                      </a:endParaRPr>
                    </a:p>
                  </a:txBody>
                  <a:tcPr marL="19050" marR="19050" marT="19050" marB="19050" anchor="ctr"/>
                </a:tc>
                <a:tc>
                  <a:txBody>
                    <a:bodyPr/>
                    <a:lstStyle/>
                    <a:p>
                      <a:pPr marL="0" marR="0">
                        <a:lnSpc>
                          <a:spcPct val="115000"/>
                        </a:lnSpc>
                        <a:spcBef>
                          <a:spcPts val="0"/>
                        </a:spcBef>
                        <a:spcAft>
                          <a:spcPts val="375"/>
                        </a:spcAft>
                      </a:pPr>
                      <a:r>
                        <a:rPr lang="en-US" sz="1200" b="1" baseline="0">
                          <a:effectLst/>
                          <a:latin typeface="Times New Roman"/>
                          <a:ea typeface="Times New Roman"/>
                          <a:cs typeface="Times New Roman"/>
                        </a:rPr>
                        <a:t>Scamp</a:t>
                      </a:r>
                      <a:endParaRPr lang="en-US" sz="1200" baseline="0">
                        <a:effectLst/>
                        <a:latin typeface="Calibri"/>
                        <a:ea typeface="Calibri"/>
                        <a:cs typeface="Times New Roman"/>
                      </a:endParaRPr>
                    </a:p>
                  </a:txBody>
                  <a:tcPr marL="19050" marR="19050" marT="19050" marB="19050" anchor="ctr"/>
                </a:tc>
                <a:tc>
                  <a:txBody>
                    <a:bodyPr/>
                    <a:lstStyle/>
                    <a:p>
                      <a:pPr marL="0" marR="0">
                        <a:lnSpc>
                          <a:spcPct val="115000"/>
                        </a:lnSpc>
                        <a:spcBef>
                          <a:spcPts val="0"/>
                        </a:spcBef>
                        <a:spcAft>
                          <a:spcPts val="375"/>
                        </a:spcAft>
                      </a:pPr>
                      <a:r>
                        <a:rPr lang="en-US" sz="1200" b="1" baseline="0">
                          <a:effectLst/>
                          <a:latin typeface="Times New Roman"/>
                          <a:ea typeface="Times New Roman"/>
                          <a:cs typeface="Times New Roman"/>
                        </a:rPr>
                        <a:t>Snowy</a:t>
                      </a:r>
                      <a:endParaRPr lang="en-US" sz="1200" baseline="0">
                        <a:effectLst/>
                        <a:latin typeface="Calibri"/>
                        <a:ea typeface="Calibri"/>
                        <a:cs typeface="Times New Roman"/>
                      </a:endParaRPr>
                    </a:p>
                  </a:txBody>
                  <a:tcPr marL="19050" marR="19050" marT="19050" marB="19050" anchor="ctr"/>
                </a:tc>
                <a:tc>
                  <a:txBody>
                    <a:bodyPr/>
                    <a:lstStyle/>
                    <a:p>
                      <a:pPr marL="0" marR="0">
                        <a:lnSpc>
                          <a:spcPct val="115000"/>
                        </a:lnSpc>
                        <a:spcBef>
                          <a:spcPts val="0"/>
                        </a:spcBef>
                        <a:spcAft>
                          <a:spcPts val="375"/>
                        </a:spcAft>
                      </a:pPr>
                      <a:r>
                        <a:rPr lang="en-US" sz="1200" b="1" baseline="0">
                          <a:effectLst/>
                          <a:latin typeface="Times New Roman"/>
                          <a:ea typeface="Times New Roman"/>
                          <a:cs typeface="Times New Roman"/>
                        </a:rPr>
                        <a:t>Y-edge</a:t>
                      </a:r>
                      <a:endParaRPr lang="en-US" sz="1200" baseline="0">
                        <a:effectLst/>
                        <a:latin typeface="Calibri"/>
                        <a:ea typeface="Calibri"/>
                        <a:cs typeface="Times New Roman"/>
                      </a:endParaRPr>
                    </a:p>
                  </a:txBody>
                  <a:tcPr marL="19050" marR="19050" marT="19050" marB="19050" anchor="ctr"/>
                </a:tc>
                <a:tc>
                  <a:txBody>
                    <a:bodyPr/>
                    <a:lstStyle/>
                    <a:p>
                      <a:pPr marL="0" marR="0">
                        <a:lnSpc>
                          <a:spcPct val="115000"/>
                        </a:lnSpc>
                        <a:spcBef>
                          <a:spcPts val="0"/>
                        </a:spcBef>
                        <a:spcAft>
                          <a:spcPts val="375"/>
                        </a:spcAft>
                      </a:pPr>
                      <a:r>
                        <a:rPr lang="en-US" sz="1200" b="1" baseline="0" dirty="0">
                          <a:effectLst/>
                          <a:latin typeface="Times New Roman"/>
                          <a:ea typeface="Times New Roman"/>
                          <a:cs typeface="Times New Roman"/>
                        </a:rPr>
                        <a:t>Gag</a:t>
                      </a:r>
                      <a:endParaRPr lang="en-US" sz="1200" baseline="0" dirty="0">
                        <a:effectLst/>
                        <a:latin typeface="Calibri"/>
                        <a:ea typeface="Calibri"/>
                        <a:cs typeface="Times New Roman"/>
                      </a:endParaRPr>
                    </a:p>
                  </a:txBody>
                  <a:tcPr marL="19050" marR="19050" marT="19050" marB="19050" anchor="ctr"/>
                </a:tc>
                <a:tc>
                  <a:txBody>
                    <a:bodyPr/>
                    <a:lstStyle/>
                    <a:p>
                      <a:pPr marL="0" marR="0">
                        <a:lnSpc>
                          <a:spcPct val="115000"/>
                        </a:lnSpc>
                        <a:spcBef>
                          <a:spcPts val="0"/>
                        </a:spcBef>
                        <a:spcAft>
                          <a:spcPts val="375"/>
                        </a:spcAft>
                      </a:pPr>
                      <a:r>
                        <a:rPr lang="en-US" sz="1200" b="1" baseline="0" dirty="0">
                          <a:effectLst/>
                          <a:latin typeface="Times New Roman"/>
                          <a:ea typeface="Times New Roman"/>
                          <a:cs typeface="Times New Roman"/>
                        </a:rPr>
                        <a:t>Red</a:t>
                      </a:r>
                      <a:endParaRPr lang="en-US" sz="1200" baseline="0" dirty="0">
                        <a:effectLst/>
                        <a:latin typeface="Calibri"/>
                        <a:ea typeface="Calibri"/>
                        <a:cs typeface="Times New Roman"/>
                      </a:endParaRPr>
                    </a:p>
                  </a:txBody>
                  <a:tcPr marL="19050" marR="19050" marT="19050" marB="19050" anchor="ctr"/>
                </a:tc>
                <a:tc>
                  <a:txBody>
                    <a:bodyPr/>
                    <a:lstStyle/>
                    <a:p>
                      <a:pPr marL="0" marR="0">
                        <a:lnSpc>
                          <a:spcPct val="115000"/>
                        </a:lnSpc>
                        <a:spcBef>
                          <a:spcPts val="0"/>
                        </a:spcBef>
                        <a:spcAft>
                          <a:spcPts val="375"/>
                        </a:spcAft>
                      </a:pPr>
                      <a:r>
                        <a:rPr lang="en-US" sz="1200" b="1" baseline="0" dirty="0">
                          <a:effectLst/>
                          <a:latin typeface="Times New Roman"/>
                          <a:ea typeface="Times New Roman"/>
                          <a:cs typeface="Times New Roman"/>
                        </a:rPr>
                        <a:t>Totals</a:t>
                      </a:r>
                      <a:endParaRPr lang="en-US" sz="1200" baseline="0" dirty="0">
                        <a:effectLst/>
                        <a:latin typeface="Calibri"/>
                        <a:ea typeface="Calibri"/>
                        <a:cs typeface="Times New Roman"/>
                      </a:endParaRPr>
                    </a:p>
                  </a:txBody>
                  <a:tcPr marL="19050" marR="19050" marT="19050" marB="19050" anchor="ctr"/>
                </a:tc>
              </a:tr>
              <a:tr h="370840">
                <a:tc>
                  <a:txBody>
                    <a:bodyPr/>
                    <a:lstStyle/>
                    <a:p>
                      <a:pPr marL="0" marR="0">
                        <a:lnSpc>
                          <a:spcPct val="115000"/>
                        </a:lnSpc>
                        <a:spcBef>
                          <a:spcPts val="0"/>
                        </a:spcBef>
                        <a:spcAft>
                          <a:spcPts val="375"/>
                        </a:spcAft>
                      </a:pPr>
                      <a:r>
                        <a:rPr lang="en-US" sz="1200" b="1" baseline="0" dirty="0">
                          <a:effectLst/>
                          <a:latin typeface="Times New Roman"/>
                          <a:ea typeface="Times New Roman"/>
                          <a:cs typeface="Times New Roman"/>
                        </a:rPr>
                        <a:t>Jan</a:t>
                      </a:r>
                      <a:endParaRPr lang="en-US" sz="1200" baseline="0" dirty="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30</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103</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4,829</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7,400</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dirty="0">
                          <a:effectLst/>
                          <a:latin typeface="Times New Roman"/>
                          <a:ea typeface="Times New Roman"/>
                          <a:cs typeface="Times New Roman"/>
                        </a:rPr>
                        <a:t>29,600</a:t>
                      </a:r>
                      <a:endParaRPr lang="en-US" sz="1200" baseline="0" dirty="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33,120</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43,640</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83,501</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423,758</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725,650</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1,351,631</a:t>
                      </a:r>
                      <a:endParaRPr lang="en-US" sz="1200" baseline="0">
                        <a:effectLst/>
                        <a:latin typeface="Calibri"/>
                        <a:ea typeface="Calibri"/>
                        <a:cs typeface="Times New Roman"/>
                      </a:endParaRPr>
                    </a:p>
                  </a:txBody>
                  <a:tcPr marL="19050" marR="19050" marT="19050" marB="19050" anchor="ctr"/>
                </a:tc>
              </a:tr>
              <a:tr h="370840">
                <a:tc>
                  <a:txBody>
                    <a:bodyPr/>
                    <a:lstStyle/>
                    <a:p>
                      <a:pPr marL="0" marR="0">
                        <a:lnSpc>
                          <a:spcPct val="115000"/>
                        </a:lnSpc>
                        <a:spcBef>
                          <a:spcPts val="0"/>
                        </a:spcBef>
                        <a:spcAft>
                          <a:spcPts val="375"/>
                        </a:spcAft>
                      </a:pPr>
                      <a:r>
                        <a:rPr lang="en-US" sz="1200" b="1" baseline="0">
                          <a:effectLst/>
                          <a:latin typeface="Times New Roman"/>
                          <a:ea typeface="Times New Roman"/>
                          <a:cs typeface="Times New Roman"/>
                        </a:rPr>
                        <a:t>Feb</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34</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0</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3,347</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9,817</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36,824</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29,001</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34,383</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83,051</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244,554</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654,860</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1,095,871</a:t>
                      </a:r>
                      <a:endParaRPr lang="en-US" sz="1200" baseline="0">
                        <a:effectLst/>
                        <a:latin typeface="Calibri"/>
                        <a:ea typeface="Calibri"/>
                        <a:cs typeface="Times New Roman"/>
                      </a:endParaRPr>
                    </a:p>
                  </a:txBody>
                  <a:tcPr marL="19050" marR="19050" marT="19050" marB="19050" anchor="ctr"/>
                </a:tc>
              </a:tr>
              <a:tr h="370840">
                <a:tc>
                  <a:txBody>
                    <a:bodyPr/>
                    <a:lstStyle/>
                    <a:p>
                      <a:pPr marL="0" marR="0">
                        <a:lnSpc>
                          <a:spcPct val="115000"/>
                        </a:lnSpc>
                        <a:spcBef>
                          <a:spcPts val="0"/>
                        </a:spcBef>
                        <a:spcAft>
                          <a:spcPts val="375"/>
                        </a:spcAft>
                      </a:pPr>
                      <a:r>
                        <a:rPr lang="en-US" sz="1200" b="1" baseline="0">
                          <a:effectLst/>
                          <a:latin typeface="Times New Roman"/>
                          <a:ea typeface="Times New Roman"/>
                          <a:cs typeface="Times New Roman"/>
                        </a:rPr>
                        <a:t>Mar</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5</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2</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3,641</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20,241</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20,752</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27,074</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46,908</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136,792</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169,176</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362,535</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787,126</a:t>
                      </a:r>
                      <a:endParaRPr lang="en-US" sz="1200" baseline="0">
                        <a:effectLst/>
                        <a:latin typeface="Calibri"/>
                        <a:ea typeface="Calibri"/>
                        <a:cs typeface="Times New Roman"/>
                      </a:endParaRPr>
                    </a:p>
                  </a:txBody>
                  <a:tcPr marL="19050" marR="19050" marT="19050" marB="19050" anchor="ctr"/>
                </a:tc>
              </a:tr>
              <a:tr h="370840">
                <a:tc>
                  <a:txBody>
                    <a:bodyPr/>
                    <a:lstStyle/>
                    <a:p>
                      <a:pPr marL="0" marR="0">
                        <a:lnSpc>
                          <a:spcPct val="115000"/>
                        </a:lnSpc>
                        <a:spcBef>
                          <a:spcPts val="0"/>
                        </a:spcBef>
                        <a:spcAft>
                          <a:spcPts val="375"/>
                        </a:spcAft>
                      </a:pPr>
                      <a:r>
                        <a:rPr lang="en-US" sz="1200" b="1" baseline="0">
                          <a:effectLst/>
                          <a:latin typeface="Times New Roman"/>
                          <a:ea typeface="Times New Roman"/>
                          <a:cs typeface="Times New Roman"/>
                        </a:rPr>
                        <a:t>Apr</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0</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0</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4,411</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8,919</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32,971</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36,923</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23,559</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46,176</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287,775</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669,396</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1,110,130</a:t>
                      </a:r>
                      <a:endParaRPr lang="en-US" sz="1200" baseline="0">
                        <a:effectLst/>
                        <a:latin typeface="Calibri"/>
                        <a:ea typeface="Calibri"/>
                        <a:cs typeface="Times New Roman"/>
                      </a:endParaRPr>
                    </a:p>
                  </a:txBody>
                  <a:tcPr marL="19050" marR="19050" marT="19050" marB="19050" anchor="ctr"/>
                </a:tc>
              </a:tr>
              <a:tr h="370840">
                <a:tc>
                  <a:txBody>
                    <a:bodyPr/>
                    <a:lstStyle/>
                    <a:p>
                      <a:pPr marL="0" marR="0">
                        <a:lnSpc>
                          <a:spcPct val="115000"/>
                        </a:lnSpc>
                        <a:spcBef>
                          <a:spcPts val="0"/>
                        </a:spcBef>
                        <a:spcAft>
                          <a:spcPts val="375"/>
                        </a:spcAft>
                      </a:pPr>
                      <a:r>
                        <a:rPr lang="en-US" sz="1200" b="1" baseline="0">
                          <a:effectLst/>
                          <a:latin typeface="Times New Roman"/>
                          <a:ea typeface="Times New Roman"/>
                          <a:cs typeface="Times New Roman"/>
                        </a:rPr>
                        <a:t>May</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3,322</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0</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5,167</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28,059</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57,631</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45,348</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36,987</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137,253</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318,757</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801,305</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1,433,829</a:t>
                      </a:r>
                      <a:endParaRPr lang="en-US" sz="1200" baseline="0">
                        <a:effectLst/>
                        <a:latin typeface="Calibri"/>
                        <a:ea typeface="Calibri"/>
                        <a:cs typeface="Times New Roman"/>
                      </a:endParaRPr>
                    </a:p>
                  </a:txBody>
                  <a:tcPr marL="19050" marR="19050" marT="19050" marB="19050" anchor="ctr"/>
                </a:tc>
              </a:tr>
              <a:tr h="370840">
                <a:tc>
                  <a:txBody>
                    <a:bodyPr/>
                    <a:lstStyle/>
                    <a:p>
                      <a:pPr marL="0" marR="0">
                        <a:lnSpc>
                          <a:spcPct val="115000"/>
                        </a:lnSpc>
                        <a:spcBef>
                          <a:spcPts val="0"/>
                        </a:spcBef>
                        <a:spcAft>
                          <a:spcPts val="375"/>
                        </a:spcAft>
                      </a:pPr>
                      <a:r>
                        <a:rPr lang="en-US" sz="1200" b="1" baseline="0">
                          <a:effectLst/>
                          <a:latin typeface="Times New Roman"/>
                          <a:ea typeface="Times New Roman"/>
                          <a:cs typeface="Times New Roman"/>
                        </a:rPr>
                        <a:t>June</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98</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0</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4,961</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20,342</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37,995</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39,533</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28,781</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99,088</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226,821</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752,826</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1,210,445</a:t>
                      </a:r>
                      <a:endParaRPr lang="en-US" sz="1200" baseline="0">
                        <a:effectLst/>
                        <a:latin typeface="Calibri"/>
                        <a:ea typeface="Calibri"/>
                        <a:cs typeface="Times New Roman"/>
                      </a:endParaRPr>
                    </a:p>
                  </a:txBody>
                  <a:tcPr marL="19050" marR="19050" marT="19050" marB="19050" anchor="ctr"/>
                </a:tc>
              </a:tr>
              <a:tr h="370840">
                <a:tc>
                  <a:txBody>
                    <a:bodyPr/>
                    <a:lstStyle/>
                    <a:p>
                      <a:pPr marL="0" marR="0">
                        <a:lnSpc>
                          <a:spcPct val="115000"/>
                        </a:lnSpc>
                        <a:spcBef>
                          <a:spcPts val="0"/>
                        </a:spcBef>
                        <a:spcAft>
                          <a:spcPts val="375"/>
                        </a:spcAft>
                      </a:pPr>
                      <a:r>
                        <a:rPr lang="en-US" sz="1200" b="1" baseline="0">
                          <a:effectLst/>
                          <a:latin typeface="Times New Roman"/>
                          <a:ea typeface="Times New Roman"/>
                          <a:cs typeface="Times New Roman"/>
                        </a:rPr>
                        <a:t>July</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0</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0</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109</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457</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37,485</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29,218</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9,529</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350</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382,290</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725,233</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1,184,671</a:t>
                      </a:r>
                      <a:endParaRPr lang="en-US" sz="1200" baseline="0">
                        <a:effectLst/>
                        <a:latin typeface="Calibri"/>
                        <a:ea typeface="Calibri"/>
                        <a:cs typeface="Times New Roman"/>
                      </a:endParaRPr>
                    </a:p>
                  </a:txBody>
                  <a:tcPr marL="19050" marR="19050" marT="19050" marB="19050" anchor="ctr"/>
                </a:tc>
              </a:tr>
              <a:tr h="370840">
                <a:tc>
                  <a:txBody>
                    <a:bodyPr/>
                    <a:lstStyle/>
                    <a:p>
                      <a:pPr marL="0" marR="0">
                        <a:lnSpc>
                          <a:spcPct val="115000"/>
                        </a:lnSpc>
                        <a:spcBef>
                          <a:spcPts val="0"/>
                        </a:spcBef>
                        <a:spcAft>
                          <a:spcPts val="375"/>
                        </a:spcAft>
                      </a:pPr>
                      <a:r>
                        <a:rPr lang="en-US" sz="1200" b="1" baseline="0">
                          <a:effectLst/>
                          <a:latin typeface="Times New Roman"/>
                          <a:ea typeface="Times New Roman"/>
                          <a:cs typeface="Times New Roman"/>
                        </a:rPr>
                        <a:t>Aug</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0</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4</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0</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363</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37,273</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45,414</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6,879</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457</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369,239</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974,797</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1,434,426</a:t>
                      </a:r>
                      <a:endParaRPr lang="en-US" sz="1200" baseline="0">
                        <a:effectLst/>
                        <a:latin typeface="Calibri"/>
                        <a:ea typeface="Calibri"/>
                        <a:cs typeface="Times New Roman"/>
                      </a:endParaRPr>
                    </a:p>
                  </a:txBody>
                  <a:tcPr marL="19050" marR="19050" marT="19050" marB="19050" anchor="ctr"/>
                </a:tc>
              </a:tr>
              <a:tr h="370840">
                <a:tc>
                  <a:txBody>
                    <a:bodyPr/>
                    <a:lstStyle/>
                    <a:p>
                      <a:pPr marL="0" marR="0">
                        <a:lnSpc>
                          <a:spcPct val="115000"/>
                        </a:lnSpc>
                        <a:spcBef>
                          <a:spcPts val="0"/>
                        </a:spcBef>
                        <a:spcAft>
                          <a:spcPts val="375"/>
                        </a:spcAft>
                      </a:pPr>
                      <a:r>
                        <a:rPr lang="en-US" sz="1200" b="1" baseline="0">
                          <a:effectLst/>
                          <a:latin typeface="Times New Roman"/>
                          <a:ea typeface="Times New Roman"/>
                          <a:cs typeface="Times New Roman"/>
                        </a:rPr>
                        <a:t>Sep</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0</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5</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12</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603</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26,106</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22,495</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7,625</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107</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246,446</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442,727</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746,126</a:t>
                      </a:r>
                      <a:endParaRPr lang="en-US" sz="1200" baseline="0">
                        <a:effectLst/>
                        <a:latin typeface="Calibri"/>
                        <a:ea typeface="Calibri"/>
                        <a:cs typeface="Times New Roman"/>
                      </a:endParaRPr>
                    </a:p>
                  </a:txBody>
                  <a:tcPr marL="19050" marR="19050" marT="19050" marB="19050" anchor="ctr"/>
                </a:tc>
              </a:tr>
              <a:tr h="370840">
                <a:tc>
                  <a:txBody>
                    <a:bodyPr/>
                    <a:lstStyle/>
                    <a:p>
                      <a:pPr marL="0" marR="0">
                        <a:lnSpc>
                          <a:spcPct val="115000"/>
                        </a:lnSpc>
                        <a:spcBef>
                          <a:spcPts val="0"/>
                        </a:spcBef>
                        <a:spcAft>
                          <a:spcPts val="375"/>
                        </a:spcAft>
                      </a:pPr>
                      <a:r>
                        <a:rPr lang="en-US" sz="1200" b="1" baseline="0">
                          <a:effectLst/>
                          <a:latin typeface="Times New Roman"/>
                          <a:ea typeface="Times New Roman"/>
                          <a:cs typeface="Times New Roman"/>
                        </a:rPr>
                        <a:t>Oct</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8</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61</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47</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304</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17,975</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13,359</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5,082</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257</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106,711</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292,110</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435,914</a:t>
                      </a:r>
                      <a:endParaRPr lang="en-US" sz="1200" baseline="0">
                        <a:effectLst/>
                        <a:latin typeface="Calibri"/>
                        <a:ea typeface="Calibri"/>
                        <a:cs typeface="Times New Roman"/>
                      </a:endParaRPr>
                    </a:p>
                  </a:txBody>
                  <a:tcPr marL="19050" marR="19050" marT="19050" marB="19050" anchor="ctr"/>
                </a:tc>
              </a:tr>
              <a:tr h="370840">
                <a:tc>
                  <a:txBody>
                    <a:bodyPr/>
                    <a:lstStyle/>
                    <a:p>
                      <a:pPr marL="0" marR="0">
                        <a:lnSpc>
                          <a:spcPct val="115000"/>
                        </a:lnSpc>
                        <a:spcBef>
                          <a:spcPts val="0"/>
                        </a:spcBef>
                        <a:spcAft>
                          <a:spcPts val="375"/>
                        </a:spcAft>
                      </a:pPr>
                      <a:r>
                        <a:rPr lang="en-US" sz="1200" b="1" baseline="0">
                          <a:effectLst/>
                          <a:latin typeface="Times New Roman"/>
                          <a:ea typeface="Times New Roman"/>
                          <a:cs typeface="Times New Roman"/>
                        </a:rPr>
                        <a:t>Nov</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0</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0</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0</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160</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8,860</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1,153</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2,067</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128</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7,874</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2,380</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22,622</a:t>
                      </a:r>
                      <a:endParaRPr lang="en-US" sz="1200" baseline="0">
                        <a:effectLst/>
                        <a:latin typeface="Calibri"/>
                        <a:ea typeface="Calibri"/>
                        <a:cs typeface="Times New Roman"/>
                      </a:endParaRPr>
                    </a:p>
                  </a:txBody>
                  <a:tcPr marL="19050" marR="19050" marT="19050" marB="19050" anchor="ctr"/>
                </a:tc>
              </a:tr>
              <a:tr h="370840">
                <a:tc>
                  <a:txBody>
                    <a:bodyPr/>
                    <a:lstStyle/>
                    <a:p>
                      <a:pPr marL="0" marR="0">
                        <a:lnSpc>
                          <a:spcPct val="115000"/>
                        </a:lnSpc>
                        <a:spcBef>
                          <a:spcPts val="0"/>
                        </a:spcBef>
                        <a:spcAft>
                          <a:spcPts val="375"/>
                        </a:spcAft>
                      </a:pPr>
                      <a:r>
                        <a:rPr lang="en-US" sz="1200" b="1" baseline="0">
                          <a:effectLst/>
                          <a:latin typeface="Times New Roman"/>
                          <a:ea typeface="Times New Roman"/>
                          <a:cs typeface="Times New Roman"/>
                        </a:rPr>
                        <a:t>Dec</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5</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0</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0</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22</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12,764</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1,101</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2,515</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271</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12,692</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a:effectLst/>
                          <a:latin typeface="Times New Roman"/>
                          <a:ea typeface="Times New Roman"/>
                          <a:cs typeface="Times New Roman"/>
                        </a:rPr>
                        <a:t>5,698</a:t>
                      </a:r>
                      <a:endParaRPr lang="en-US" sz="1200" baseline="0">
                        <a:effectLst/>
                        <a:latin typeface="Calibri"/>
                        <a:ea typeface="Calibri"/>
                        <a:cs typeface="Times New Roman"/>
                      </a:endParaRPr>
                    </a:p>
                  </a:txBody>
                  <a:tcPr marL="19050" marR="19050" marT="19050" marB="19050" anchor="ctr"/>
                </a:tc>
                <a:tc>
                  <a:txBody>
                    <a:bodyPr/>
                    <a:lstStyle/>
                    <a:p>
                      <a:pPr marL="0" marR="0" algn="r">
                        <a:lnSpc>
                          <a:spcPct val="115000"/>
                        </a:lnSpc>
                        <a:spcBef>
                          <a:spcPts val="0"/>
                        </a:spcBef>
                        <a:spcAft>
                          <a:spcPts val="375"/>
                        </a:spcAft>
                      </a:pPr>
                      <a:r>
                        <a:rPr lang="en-US" sz="1200" baseline="0" dirty="0">
                          <a:effectLst/>
                          <a:latin typeface="Times New Roman"/>
                          <a:ea typeface="Times New Roman"/>
                          <a:cs typeface="Times New Roman"/>
                        </a:rPr>
                        <a:t>35,068</a:t>
                      </a:r>
                      <a:endParaRPr lang="en-US" sz="1200" baseline="0" dirty="0">
                        <a:effectLst/>
                        <a:latin typeface="Calibri"/>
                        <a:ea typeface="Calibri"/>
                        <a:cs typeface="Times New Roman"/>
                      </a:endParaRPr>
                    </a:p>
                  </a:txBody>
                  <a:tcPr marL="19050" marR="19050" marT="19050" marB="19050" anchor="ctr"/>
                </a:tc>
              </a:tr>
            </a:tbl>
          </a:graphicData>
        </a:graphic>
      </p:graphicFrame>
    </p:spTree>
    <p:extLst>
      <p:ext uri="{BB962C8B-B14F-4D97-AF65-F5344CB8AC3E}">
        <p14:creationId xmlns:p14="http://schemas.microsoft.com/office/powerpoint/2010/main" val="3043405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Grouper Graph By Month"/>
          <p:cNvPicPr/>
          <p:nvPr/>
        </p:nvPicPr>
        <p:blipFill>
          <a:blip r:embed="rId2">
            <a:extLst>
              <a:ext uri="{28A0092B-C50C-407E-A947-70E740481C1C}">
                <a14:useLocalDpi xmlns:a14="http://schemas.microsoft.com/office/drawing/2010/main" val="0"/>
              </a:ext>
            </a:extLst>
          </a:blip>
          <a:srcRect/>
          <a:stretch>
            <a:fillRect/>
          </a:stretch>
        </p:blipFill>
        <p:spPr bwMode="auto">
          <a:xfrm>
            <a:off x="640724" y="990600"/>
            <a:ext cx="7696200" cy="4876799"/>
          </a:xfrm>
          <a:prstGeom prst="rect">
            <a:avLst/>
          </a:prstGeom>
          <a:noFill/>
          <a:ln>
            <a:noFill/>
          </a:ln>
        </p:spPr>
      </p:pic>
    </p:spTree>
    <p:extLst>
      <p:ext uri="{BB962C8B-B14F-4D97-AF65-F5344CB8AC3E}">
        <p14:creationId xmlns:p14="http://schemas.microsoft.com/office/powerpoint/2010/main" val="3125538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1739" y="-20280"/>
            <a:ext cx="8229600" cy="884238"/>
          </a:xfrm>
        </p:spPr>
        <p:txBody>
          <a:bodyPr/>
          <a:lstStyle/>
          <a:p>
            <a:r>
              <a:rPr lang="en-US" dirty="0" smtClean="0"/>
              <a:t>Recreational Vs. Commercial</a:t>
            </a:r>
            <a:endParaRPr lang="en-US" dirty="0"/>
          </a:p>
        </p:txBody>
      </p:sp>
      <p:pic>
        <p:nvPicPr>
          <p:cNvPr id="4" name="Picture 3" descr="http://www.angling4oceans.org/graphics/comparative_impact_chart.gif"/>
          <p:cNvPicPr/>
          <p:nvPr/>
        </p:nvPicPr>
        <p:blipFill>
          <a:blip r:embed="rId2">
            <a:extLst>
              <a:ext uri="{28A0092B-C50C-407E-A947-70E740481C1C}">
                <a14:useLocalDpi xmlns:a14="http://schemas.microsoft.com/office/drawing/2010/main" val="0"/>
              </a:ext>
            </a:extLst>
          </a:blip>
          <a:srcRect/>
          <a:stretch>
            <a:fillRect/>
          </a:stretch>
        </p:blipFill>
        <p:spPr bwMode="auto">
          <a:xfrm>
            <a:off x="387439" y="863958"/>
            <a:ext cx="8382000" cy="6019800"/>
          </a:xfrm>
          <a:prstGeom prst="rect">
            <a:avLst/>
          </a:prstGeom>
          <a:noFill/>
          <a:ln>
            <a:noFill/>
          </a:ln>
        </p:spPr>
      </p:pic>
    </p:spTree>
    <p:extLst>
      <p:ext uri="{BB962C8B-B14F-4D97-AF65-F5344CB8AC3E}">
        <p14:creationId xmlns:p14="http://schemas.microsoft.com/office/powerpoint/2010/main" val="149977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verfishing</a:t>
            </a:r>
            <a:endParaRPr lang="en-US" dirty="0"/>
          </a:p>
        </p:txBody>
      </p:sp>
      <p:sp>
        <p:nvSpPr>
          <p:cNvPr id="3" name="Content Placeholder 2"/>
          <p:cNvSpPr>
            <a:spLocks noGrp="1"/>
          </p:cNvSpPr>
          <p:nvPr>
            <p:ph idx="1"/>
          </p:nvPr>
        </p:nvSpPr>
        <p:spPr/>
        <p:txBody>
          <a:bodyPr>
            <a:normAutofit lnSpcReduction="10000"/>
          </a:bodyPr>
          <a:lstStyle/>
          <a:p>
            <a:r>
              <a:rPr lang="en-US" dirty="0" smtClean="0"/>
              <a:t>3 different types </a:t>
            </a:r>
          </a:p>
          <a:p>
            <a:pPr lvl="1"/>
            <a:r>
              <a:rPr lang="en-US" dirty="0"/>
              <a:t>Growth overfishing – is when fish are harvested at an average size that is smaller than the size that would produce the maximum yield per recruit.</a:t>
            </a:r>
          </a:p>
          <a:p>
            <a:pPr lvl="1"/>
            <a:r>
              <a:rPr lang="en-US" dirty="0"/>
              <a:t>Recruit overfishing – is when the mature adult (spawning biomass) population is depleted to a level where it no longer has the reproductive capacity to replenish itself. </a:t>
            </a:r>
          </a:p>
          <a:p>
            <a:pPr lvl="1"/>
            <a:r>
              <a:rPr lang="en-US" dirty="0"/>
              <a:t>Ecosystem overfishing – is when the balance of the ecosystem is altered due to overfishing.</a:t>
            </a:r>
          </a:p>
          <a:p>
            <a:pPr lvl="1"/>
            <a:endParaRPr lang="en-US" dirty="0"/>
          </a:p>
        </p:txBody>
      </p:sp>
    </p:spTree>
    <p:extLst>
      <p:ext uri="{BB962C8B-B14F-4D97-AF65-F5344CB8AC3E}">
        <p14:creationId xmlns:p14="http://schemas.microsoft.com/office/powerpoint/2010/main" val="24612467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7017</TotalTime>
  <Words>1072</Words>
  <Application>Microsoft Office PowerPoint</Application>
  <PresentationFormat>On-screen Show (4:3)</PresentationFormat>
  <Paragraphs>272</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Aspect</vt:lpstr>
      <vt:lpstr>Gulf Of Mexico; Commercial Fishing for Red and Gag Grouper  </vt:lpstr>
      <vt:lpstr>The Groupers</vt:lpstr>
      <vt:lpstr> Grouper</vt:lpstr>
      <vt:lpstr>Economic Impact </vt:lpstr>
      <vt:lpstr>PowerPoint Presentation</vt:lpstr>
      <vt:lpstr>2005 Florida Grouper Landings by Month </vt:lpstr>
      <vt:lpstr>PowerPoint Presentation</vt:lpstr>
      <vt:lpstr>Recreational Vs. Commercial</vt:lpstr>
      <vt:lpstr>Overfishing</vt:lpstr>
      <vt:lpstr>Current Biomass of Red Grouper</vt:lpstr>
      <vt:lpstr>How Biomass is Counted</vt:lpstr>
      <vt:lpstr>Commercial Fishing </vt:lpstr>
      <vt:lpstr>PowerPoint Presentation</vt:lpstr>
      <vt:lpstr>PowerPoint Presentation</vt:lpstr>
      <vt:lpstr>PowerPoint Presentation</vt:lpstr>
      <vt:lpstr>PowerPoint Presentation</vt:lpstr>
      <vt:lpstr>PowerPoint Presentation</vt:lpstr>
      <vt:lpstr>PowerPoint Presentation</vt:lpstr>
      <vt:lpstr>Current Regulations</vt:lpstr>
      <vt:lpstr>PowerPoint Presentation</vt:lpstr>
      <vt:lpstr>Potential Issues with Long Lining </vt:lpstr>
      <vt:lpstr>PowerPoint Presentation</vt:lpstr>
      <vt:lpstr>Shut down the Commercial Grouper Fishery?</vt:lpstr>
      <vt:lpstr>Why is it Important?</vt:lpstr>
      <vt:lpstr>How do we prevent overfishing?</vt:lpstr>
      <vt:lpstr>Improving Data Collection and Fisheries Monitoring </vt:lpstr>
      <vt:lpstr>New Regulations Effective June 1, 2008</vt:lpstr>
      <vt:lpstr>PowerPoint Presentation</vt:lpstr>
      <vt:lpstr>The Consequences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Hobie Cat</dc:creator>
  <cp:lastModifiedBy>Hobie Cat</cp:lastModifiedBy>
  <cp:revision>33</cp:revision>
  <dcterms:created xsi:type="dcterms:W3CDTF">2011-10-13T05:38:07Z</dcterms:created>
  <dcterms:modified xsi:type="dcterms:W3CDTF">2011-10-18T11:57:45Z</dcterms:modified>
</cp:coreProperties>
</file>